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316" r:id="rId2"/>
    <p:sldId id="360" r:id="rId3"/>
    <p:sldId id="348" r:id="rId4"/>
    <p:sldId id="349" r:id="rId5"/>
    <p:sldId id="350" r:id="rId6"/>
    <p:sldId id="351" r:id="rId7"/>
    <p:sldId id="352" r:id="rId8"/>
    <p:sldId id="353" r:id="rId9"/>
    <p:sldId id="354" r:id="rId10"/>
    <p:sldId id="375" r:id="rId11"/>
    <p:sldId id="362" r:id="rId12"/>
    <p:sldId id="363" r:id="rId13"/>
    <p:sldId id="364" r:id="rId14"/>
    <p:sldId id="365" r:id="rId15"/>
    <p:sldId id="366" r:id="rId16"/>
    <p:sldId id="367" r:id="rId17"/>
    <p:sldId id="368" r:id="rId18"/>
    <p:sldId id="369" r:id="rId19"/>
    <p:sldId id="370" r:id="rId20"/>
    <p:sldId id="371" r:id="rId21"/>
    <p:sldId id="372" r:id="rId22"/>
    <p:sldId id="373" r:id="rId23"/>
    <p:sldId id="374" r:id="rId24"/>
    <p:sldId id="355" r:id="rId25"/>
    <p:sldId id="361" r:id="rId26"/>
    <p:sldId id="327" r:id="rId27"/>
    <p:sldId id="359" r:id="rId28"/>
    <p:sldId id="328" r:id="rId29"/>
    <p:sldId id="404" r:id="rId30"/>
    <p:sldId id="329" r:id="rId31"/>
    <p:sldId id="330" r:id="rId32"/>
    <p:sldId id="331" r:id="rId33"/>
    <p:sldId id="332" r:id="rId34"/>
    <p:sldId id="333" r:id="rId35"/>
    <p:sldId id="334" r:id="rId36"/>
    <p:sldId id="335" r:id="rId37"/>
    <p:sldId id="336" r:id="rId38"/>
    <p:sldId id="337" r:id="rId39"/>
    <p:sldId id="338" r:id="rId40"/>
    <p:sldId id="339" r:id="rId41"/>
    <p:sldId id="340" r:id="rId42"/>
    <p:sldId id="341" r:id="rId43"/>
    <p:sldId id="376" r:id="rId44"/>
    <p:sldId id="342" r:id="rId45"/>
    <p:sldId id="343" r:id="rId46"/>
    <p:sldId id="344" r:id="rId47"/>
    <p:sldId id="345" r:id="rId48"/>
    <p:sldId id="346" r:id="rId49"/>
    <p:sldId id="347" r:id="rId50"/>
    <p:sldId id="283" r:id="rId51"/>
    <p:sldId id="377" r:id="rId52"/>
    <p:sldId id="378" r:id="rId53"/>
    <p:sldId id="379" r:id="rId54"/>
    <p:sldId id="380" r:id="rId55"/>
    <p:sldId id="381" r:id="rId56"/>
    <p:sldId id="382" r:id="rId57"/>
    <p:sldId id="383" r:id="rId58"/>
    <p:sldId id="384" r:id="rId59"/>
    <p:sldId id="385" r:id="rId60"/>
    <p:sldId id="386" r:id="rId61"/>
    <p:sldId id="387" r:id="rId62"/>
    <p:sldId id="388" r:id="rId63"/>
    <p:sldId id="389" r:id="rId64"/>
    <p:sldId id="390" r:id="rId65"/>
    <p:sldId id="391" r:id="rId66"/>
    <p:sldId id="392" r:id="rId67"/>
    <p:sldId id="393" r:id="rId68"/>
    <p:sldId id="394" r:id="rId69"/>
    <p:sldId id="395" r:id="rId70"/>
    <p:sldId id="396" r:id="rId71"/>
    <p:sldId id="397" r:id="rId72"/>
    <p:sldId id="398" r:id="rId73"/>
    <p:sldId id="399" r:id="rId74"/>
    <p:sldId id="400" r:id="rId75"/>
    <p:sldId id="401" r:id="rId76"/>
    <p:sldId id="402" r:id="rId77"/>
    <p:sldId id="403" r:id="rId78"/>
    <p:sldId id="405" r:id="rId79"/>
    <p:sldId id="406" r:id="rId80"/>
    <p:sldId id="407" r:id="rId81"/>
    <p:sldId id="408" r:id="rId82"/>
    <p:sldId id="317" r:id="rId83"/>
  </p:sldIdLst>
  <p:sldSz cx="9144000" cy="5715000" type="screen16x10"/>
  <p:notesSz cx="6858000" cy="9144000"/>
  <p:defaultTextStyle>
    <a:defPPr>
      <a:defRPr lang="zh-CN"/>
    </a:defPPr>
    <a:lvl1pPr marL="0" algn="l" defTabSz="1023996" rtl="0" eaLnBrk="1" latinLnBrk="0" hangingPunct="1">
      <a:defRPr sz="2000" kern="1200">
        <a:solidFill>
          <a:schemeClr val="tx1"/>
        </a:solidFill>
        <a:latin typeface="+mn-lt"/>
        <a:ea typeface="+mn-ea"/>
        <a:cs typeface="+mn-cs"/>
      </a:defRPr>
    </a:lvl1pPr>
    <a:lvl2pPr marL="511998" algn="l" defTabSz="1023996" rtl="0" eaLnBrk="1" latinLnBrk="0" hangingPunct="1">
      <a:defRPr sz="2000" kern="1200">
        <a:solidFill>
          <a:schemeClr val="tx1"/>
        </a:solidFill>
        <a:latin typeface="+mn-lt"/>
        <a:ea typeface="+mn-ea"/>
        <a:cs typeface="+mn-cs"/>
      </a:defRPr>
    </a:lvl2pPr>
    <a:lvl3pPr marL="1023996" algn="l" defTabSz="1023996" rtl="0" eaLnBrk="1" latinLnBrk="0" hangingPunct="1">
      <a:defRPr sz="2000" kern="1200">
        <a:solidFill>
          <a:schemeClr val="tx1"/>
        </a:solidFill>
        <a:latin typeface="+mn-lt"/>
        <a:ea typeface="+mn-ea"/>
        <a:cs typeface="+mn-cs"/>
      </a:defRPr>
    </a:lvl3pPr>
    <a:lvl4pPr marL="1535994" algn="l" defTabSz="1023996" rtl="0" eaLnBrk="1" latinLnBrk="0" hangingPunct="1">
      <a:defRPr sz="2000" kern="1200">
        <a:solidFill>
          <a:schemeClr val="tx1"/>
        </a:solidFill>
        <a:latin typeface="+mn-lt"/>
        <a:ea typeface="+mn-ea"/>
        <a:cs typeface="+mn-cs"/>
      </a:defRPr>
    </a:lvl4pPr>
    <a:lvl5pPr marL="2047992" algn="l" defTabSz="1023996" rtl="0" eaLnBrk="1" latinLnBrk="0" hangingPunct="1">
      <a:defRPr sz="2000" kern="1200">
        <a:solidFill>
          <a:schemeClr val="tx1"/>
        </a:solidFill>
        <a:latin typeface="+mn-lt"/>
        <a:ea typeface="+mn-ea"/>
        <a:cs typeface="+mn-cs"/>
      </a:defRPr>
    </a:lvl5pPr>
    <a:lvl6pPr marL="2559990" algn="l" defTabSz="1023996" rtl="0" eaLnBrk="1" latinLnBrk="0" hangingPunct="1">
      <a:defRPr sz="2000" kern="1200">
        <a:solidFill>
          <a:schemeClr val="tx1"/>
        </a:solidFill>
        <a:latin typeface="+mn-lt"/>
        <a:ea typeface="+mn-ea"/>
        <a:cs typeface="+mn-cs"/>
      </a:defRPr>
    </a:lvl6pPr>
    <a:lvl7pPr marL="3071989" algn="l" defTabSz="1023996" rtl="0" eaLnBrk="1" latinLnBrk="0" hangingPunct="1">
      <a:defRPr sz="2000" kern="1200">
        <a:solidFill>
          <a:schemeClr val="tx1"/>
        </a:solidFill>
        <a:latin typeface="+mn-lt"/>
        <a:ea typeface="+mn-ea"/>
        <a:cs typeface="+mn-cs"/>
      </a:defRPr>
    </a:lvl7pPr>
    <a:lvl8pPr marL="3583986" algn="l" defTabSz="1023996" rtl="0" eaLnBrk="1" latinLnBrk="0" hangingPunct="1">
      <a:defRPr sz="2000" kern="1200">
        <a:solidFill>
          <a:schemeClr val="tx1"/>
        </a:solidFill>
        <a:latin typeface="+mn-lt"/>
        <a:ea typeface="+mn-ea"/>
        <a:cs typeface="+mn-cs"/>
      </a:defRPr>
    </a:lvl8pPr>
    <a:lvl9pPr marL="4095984" algn="l" defTabSz="102399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2E7044"/>
    <a:srgbClr val="74C68F"/>
    <a:srgbClr val="5CDE91"/>
    <a:srgbClr val="3B43E5"/>
    <a:srgbClr val="41A1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9" d="100"/>
          <a:sy n="79" d="100"/>
        </p:scale>
        <p:origin x="1062" y="90"/>
      </p:cViewPr>
      <p:guideLst>
        <p:guide orient="horz" pos="180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3.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___12.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___13.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4.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5.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7.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___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___9.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___10.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___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057715793085398"/>
          <c:y val="1.8930110875299014E-2"/>
        </c:manualLayout>
      </c:layout>
      <c:overlay val="0"/>
    </c:title>
    <c:autoTitleDeleted val="0"/>
    <c:plotArea>
      <c:layout>
        <c:manualLayout>
          <c:layoutTarget val="inner"/>
          <c:xMode val="edge"/>
          <c:yMode val="edge"/>
          <c:x val="8.9150844908431393E-2"/>
          <c:y val="0.12793789050704946"/>
          <c:w val="0.89883001912896476"/>
          <c:h val="0.64184035819052032"/>
        </c:manualLayout>
      </c:layout>
      <c:lineChart>
        <c:grouping val="standard"/>
        <c:varyColors val="0"/>
        <c:ser>
          <c:idx val="0"/>
          <c:order val="0"/>
          <c:tx>
            <c:strRef>
              <c:f>Sheet1!$B$1</c:f>
              <c:strCache>
                <c:ptCount val="1"/>
                <c:pt idx="0">
                  <c:v>价格（元/斤）</c:v>
                </c:pt>
              </c:strCache>
            </c:strRef>
          </c:tx>
          <c:marker>
            <c:symbol val="circle"/>
            <c:size val="5"/>
            <c:spPr>
              <a:solidFill>
                <a:schemeClr val="accent6">
                  <a:lumMod val="60000"/>
                  <a:lumOff val="40000"/>
                </a:schemeClr>
              </a:solidFill>
            </c:spPr>
          </c:marker>
          <c:dLbls>
            <c:dLbl>
              <c:idx val="0"/>
              <c:layout>
                <c:manualLayout>
                  <c:x val="-2.3126603556577901E-2"/>
                  <c:y val="-3.0073862448609854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4905895190067533E-2"/>
                  <c:y val="-2.535224026200264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5400572119496298E-2"/>
                  <c:y val="3.18498130211599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130348874929961E-2"/>
                  <c:y val="-3.6557963440410658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1640980270724586E-2"/>
                  <c:y val="2.9516874549973288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7889527853962073E-2"/>
                  <c:y val="-2.2402387754628016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4649856970125898E-2"/>
                  <c:y val="3.0694957378115346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0155474947654014E-2"/>
                  <c:y val="-1.6502682739878725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791453596390339E-2"/>
                  <c:y val="-2.122430492648596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8657347606830046E-2"/>
                  <c:y val="3.4238496736580491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1653602288477986E-2"/>
                  <c:y val="3.3644809885489978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1640980270724586E-2"/>
                  <c:y val="3.0694957378115346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7902031908932733E-2"/>
                  <c:y val="-3.3023714955984482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2.2408963585434091E-2"/>
                  <c:y val="-2.4767801857585103E-2"/>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1.0318252591307442E-2"/>
                  <c:y val="-2.9480175597519337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1.9374915214249906E-2"/>
                  <c:y val="2.5379648340417626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0860538500103217E-2"/>
                  <c:y val="-2.5945927113093164E-2"/>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2.0130348874929961E-2"/>
                  <c:y val="-2.8302092769377278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2.270087587366186E-2"/>
                  <c:y val="2.1993124753211159E-2"/>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1.8439373044471137E-2"/>
                  <c:y val="-2.8890901911597332E-2"/>
                </c:manualLayout>
              </c:layout>
              <c:showLegendKey val="0"/>
              <c:showVal val="1"/>
              <c:showCatName val="0"/>
              <c:showSerName val="0"/>
              <c:showPercent val="0"/>
              <c:showBubbleSize val="0"/>
              <c:extLst>
                <c:ext xmlns:c15="http://schemas.microsoft.com/office/drawing/2012/chart" uri="{CE6537A1-D6FC-4f65-9D91-7224C49458BB}"/>
              </c:extLst>
            </c:dLbl>
            <c:dLbl>
              <c:idx val="20"/>
              <c:layout>
                <c:manualLayout>
                  <c:x val="-2.4465738392870383E-2"/>
                  <c:y val="3.305600074326992E-2"/>
                </c:manualLayout>
              </c:layout>
              <c:showLegendKey val="0"/>
              <c:showVal val="1"/>
              <c:showCatName val="0"/>
              <c:showSerName val="0"/>
              <c:showPercent val="0"/>
              <c:showBubbleSize val="0"/>
              <c:extLst>
                <c:ext xmlns:c15="http://schemas.microsoft.com/office/drawing/2012/chart" uri="{CE6537A1-D6FC-4f65-9D91-7224C49458BB}"/>
              </c:extLst>
            </c:dLbl>
            <c:dLbl>
              <c:idx val="21"/>
              <c:layout>
                <c:manualLayout>
                  <c:x val="-2.0334356510520929E-2"/>
                  <c:y val="-2.6971407335145053E-2"/>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1.8079096045197741E-2"/>
                  <c:y val="-2.0648967551622474E-2"/>
                </c:manualLayout>
              </c:layout>
              <c:showLegendKey val="0"/>
              <c:showVal val="1"/>
              <c:showCatName val="0"/>
              <c:showSerName val="0"/>
              <c:showPercent val="0"/>
              <c:showBubbleSize val="0"/>
              <c:extLst>
                <c:ext xmlns:c15="http://schemas.microsoft.com/office/drawing/2012/chart" uri="{CE6537A1-D6FC-4f65-9D91-7224C49458BB}"/>
              </c:extLst>
            </c:dLbl>
            <c:dLbl>
              <c:idx val="23"/>
              <c:layout>
                <c:manualLayout>
                  <c:x val="-2.2598870056497175E-2"/>
                  <c:y val="2.0648967551622419E-2"/>
                </c:manualLayout>
              </c:layout>
              <c:showLegendKey val="0"/>
              <c:showVal val="1"/>
              <c:showCatName val="0"/>
              <c:showSerName val="0"/>
              <c:showPercent val="0"/>
              <c:showBubbleSize val="0"/>
              <c:extLst>
                <c:ext xmlns:c15="http://schemas.microsoft.com/office/drawing/2012/chart" uri="{CE6537A1-D6FC-4f65-9D91-7224C49458BB}"/>
              </c:extLst>
            </c:dLbl>
            <c:dLbl>
              <c:idx val="24"/>
              <c:layout>
                <c:manualLayout>
                  <c:x val="-1.8079096045197741E-2"/>
                  <c:y val="-2.359882005899705E-2"/>
                </c:manualLayout>
              </c:layout>
              <c:showLegendKey val="0"/>
              <c:showVal val="1"/>
              <c:showCatName val="0"/>
              <c:showSerName val="0"/>
              <c:showPercent val="0"/>
              <c:showBubbleSize val="0"/>
              <c:extLst>
                <c:ext xmlns:c15="http://schemas.microsoft.com/office/drawing/2012/chart" uri="{CE6537A1-D6FC-4f65-9D91-7224C49458BB}"/>
              </c:extLst>
            </c:dLbl>
            <c:dLbl>
              <c:idx val="25"/>
              <c:layout>
                <c:manualLayout>
                  <c:x val="-2.1092278719397364E-2"/>
                  <c:y val="2.6548672566371681E-2"/>
                </c:manualLayout>
              </c:layout>
              <c:showLegendKey val="0"/>
              <c:showVal val="1"/>
              <c:showCatName val="0"/>
              <c:showSerName val="0"/>
              <c:showPercent val="0"/>
              <c:showBubbleSize val="0"/>
              <c:extLst>
                <c:ext xmlns:c15="http://schemas.microsoft.com/office/drawing/2012/chart" uri="{CE6537A1-D6FC-4f65-9D91-7224C49458BB}"/>
              </c:extLst>
            </c:dLbl>
            <c:dLbl>
              <c:idx val="26"/>
              <c:layout>
                <c:manualLayout>
                  <c:x val="-2.2598870056497175E-2"/>
                  <c:y val="-2.0648967551622419E-2"/>
                </c:manualLayout>
              </c:layout>
              <c:showLegendKey val="0"/>
              <c:showVal val="1"/>
              <c:showCatName val="0"/>
              <c:showSerName val="0"/>
              <c:showPercent val="0"/>
              <c:showBubbleSize val="0"/>
              <c:extLst>
                <c:ext xmlns:c15="http://schemas.microsoft.com/office/drawing/2012/chart" uri="{CE6537A1-D6FC-4f65-9D91-7224C49458BB}"/>
              </c:extLst>
            </c:dLbl>
            <c:dLbl>
              <c:idx val="27"/>
              <c:layout>
                <c:manualLayout>
                  <c:x val="-1.8079096045197741E-2"/>
                  <c:y val="-2.9498525073746312E-2"/>
                </c:manualLayout>
              </c:layout>
              <c:showLegendKey val="0"/>
              <c:showVal val="1"/>
              <c:showCatName val="0"/>
              <c:showSerName val="0"/>
              <c:showPercent val="0"/>
              <c:showBubbleSize val="0"/>
              <c:extLst>
                <c:ext xmlns:c15="http://schemas.microsoft.com/office/drawing/2012/chart" uri="{CE6537A1-D6FC-4f65-9D91-7224C49458BB}"/>
              </c:extLst>
            </c:dLbl>
            <c:dLbl>
              <c:idx val="28"/>
              <c:layout>
                <c:manualLayout>
                  <c:x val="-2.1092278719397364E-2"/>
                  <c:y val="2.6548672566371681E-2"/>
                </c:manualLayout>
              </c:layout>
              <c:showLegendKey val="0"/>
              <c:showVal val="1"/>
              <c:showCatName val="0"/>
              <c:showSerName val="0"/>
              <c:showPercent val="0"/>
              <c:showBubbleSize val="0"/>
              <c:extLst>
                <c:ext xmlns:c15="http://schemas.microsoft.com/office/drawing/2012/chart" uri="{CE6537A1-D6FC-4f65-9D91-7224C49458BB}"/>
              </c:extLst>
            </c:dLbl>
            <c:dLbl>
              <c:idx val="29"/>
              <c:layout>
                <c:manualLayout>
                  <c:x val="-1.807909604519763E-2"/>
                  <c:y val="2.6548672566371681E-2"/>
                </c:manualLayout>
              </c:layout>
              <c:showLegendKey val="0"/>
              <c:showVal val="1"/>
              <c:showCatName val="0"/>
              <c:showSerName val="0"/>
              <c:showPercent val="0"/>
              <c:showBubbleSize val="0"/>
              <c:extLst>
                <c:ext xmlns:c15="http://schemas.microsoft.com/office/drawing/2012/chart" uri="{CE6537A1-D6FC-4f65-9D91-7224C49458BB}"/>
              </c:extLst>
            </c:dLbl>
            <c:dLbl>
              <c:idx val="30"/>
              <c:layout>
                <c:manualLayout>
                  <c:x val="-2.1092278719397364E-2"/>
                  <c:y val="-2.6548672566371681E-2"/>
                </c:manualLayout>
              </c:layout>
              <c:showLegendKey val="0"/>
              <c:showVal val="1"/>
              <c:showCatName val="0"/>
              <c:showSerName val="0"/>
              <c:showPercent val="0"/>
              <c:showBubbleSize val="0"/>
              <c:extLst>
                <c:ext xmlns:c15="http://schemas.microsoft.com/office/drawing/2012/chart" uri="{CE6537A1-D6FC-4f65-9D91-7224C49458BB}"/>
              </c:extLst>
            </c:dLbl>
            <c:dLbl>
              <c:idx val="31"/>
              <c:layout>
                <c:manualLayout>
                  <c:x val="-1.6572504708097818E-2"/>
                  <c:y val="2.6548672566371629E-2"/>
                </c:manualLayout>
              </c:layout>
              <c:showLegendKey val="0"/>
              <c:showVal val="1"/>
              <c:showCatName val="0"/>
              <c:showSerName val="0"/>
              <c:showPercent val="0"/>
              <c:showBubbleSize val="0"/>
              <c:extLst>
                <c:ext xmlns:c15="http://schemas.microsoft.com/office/drawing/2012/chart" uri="{CE6537A1-D6FC-4f65-9D91-7224C49458BB}"/>
              </c:extLst>
            </c:dLbl>
            <c:dLbl>
              <c:idx val="32"/>
              <c:layout>
                <c:manualLayout>
                  <c:x val="-2.2598870056497175E-2"/>
                  <c:y val="-2.359882005899705E-2"/>
                </c:manualLayout>
              </c:layout>
              <c:showLegendKey val="0"/>
              <c:showVal val="1"/>
              <c:showCatName val="0"/>
              <c:showSerName val="0"/>
              <c:showPercent val="0"/>
              <c:showBubbleSize val="0"/>
              <c:extLst>
                <c:ext xmlns:c15="http://schemas.microsoft.com/office/drawing/2012/chart" uri="{CE6537A1-D6FC-4f65-9D91-7224C49458BB}"/>
              </c:extLst>
            </c:dLbl>
            <c:dLbl>
              <c:idx val="33"/>
              <c:layout>
                <c:manualLayout>
                  <c:x val="-2.2598870056497064E-2"/>
                  <c:y val="2.6548672566371681E-2"/>
                </c:manualLayout>
              </c:layout>
              <c:showLegendKey val="0"/>
              <c:showVal val="1"/>
              <c:showCatName val="0"/>
              <c:showSerName val="0"/>
              <c:showPercent val="0"/>
              <c:showBubbleSize val="0"/>
              <c:extLst>
                <c:ext xmlns:c15="http://schemas.microsoft.com/office/drawing/2012/chart" uri="{CE6537A1-D6FC-4f65-9D91-7224C49458BB}"/>
              </c:extLst>
            </c:dLbl>
            <c:dLbl>
              <c:idx val="34"/>
              <c:layout>
                <c:manualLayout>
                  <c:x val="-1.5065913370998116E-2"/>
                  <c:y val="2.6548672566371681E-2"/>
                </c:manualLayout>
              </c:layout>
              <c:showLegendKey val="0"/>
              <c:showVal val="1"/>
              <c:showCatName val="0"/>
              <c:showSerName val="0"/>
              <c:showPercent val="0"/>
              <c:showBubbleSize val="0"/>
              <c:extLst>
                <c:ext xmlns:c15="http://schemas.microsoft.com/office/drawing/2012/chart" uri="{CE6537A1-D6FC-4f65-9D91-7224C49458BB}"/>
              </c:extLst>
            </c:dLbl>
            <c:dLbl>
              <c:idx val="35"/>
              <c:layout>
                <c:manualLayout>
                  <c:x val="-9.0395480225988704E-3"/>
                  <c:y val="-1.7699115044247787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050"/>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Sheet1!$A$2:$A$37</c:f>
              <c:numCache>
                <c:formatCode>m"月"d"日"</c:formatCode>
                <c:ptCount val="36"/>
                <c:pt idx="0">
                  <c:v>42571</c:v>
                </c:pt>
                <c:pt idx="1">
                  <c:v>42572</c:v>
                </c:pt>
                <c:pt idx="2">
                  <c:v>42573</c:v>
                </c:pt>
                <c:pt idx="3">
                  <c:v>42574</c:v>
                </c:pt>
                <c:pt idx="4">
                  <c:v>42575</c:v>
                </c:pt>
                <c:pt idx="5">
                  <c:v>42576</c:v>
                </c:pt>
                <c:pt idx="6">
                  <c:v>42577</c:v>
                </c:pt>
                <c:pt idx="7">
                  <c:v>42578</c:v>
                </c:pt>
                <c:pt idx="8">
                  <c:v>42579</c:v>
                </c:pt>
                <c:pt idx="9">
                  <c:v>42580</c:v>
                </c:pt>
                <c:pt idx="10">
                  <c:v>42581</c:v>
                </c:pt>
                <c:pt idx="11">
                  <c:v>42582</c:v>
                </c:pt>
                <c:pt idx="12">
                  <c:v>42583</c:v>
                </c:pt>
                <c:pt idx="13">
                  <c:v>42584</c:v>
                </c:pt>
                <c:pt idx="14">
                  <c:v>42585</c:v>
                </c:pt>
                <c:pt idx="15">
                  <c:v>42586</c:v>
                </c:pt>
                <c:pt idx="16">
                  <c:v>42587</c:v>
                </c:pt>
                <c:pt idx="17">
                  <c:v>42588</c:v>
                </c:pt>
                <c:pt idx="18">
                  <c:v>42589</c:v>
                </c:pt>
                <c:pt idx="19">
                  <c:v>42590</c:v>
                </c:pt>
                <c:pt idx="20">
                  <c:v>42591</c:v>
                </c:pt>
                <c:pt idx="21">
                  <c:v>42592</c:v>
                </c:pt>
                <c:pt idx="22">
                  <c:v>42593</c:v>
                </c:pt>
                <c:pt idx="23">
                  <c:v>42594</c:v>
                </c:pt>
                <c:pt idx="24">
                  <c:v>42595</c:v>
                </c:pt>
                <c:pt idx="25">
                  <c:v>42596</c:v>
                </c:pt>
                <c:pt idx="26">
                  <c:v>42597</c:v>
                </c:pt>
                <c:pt idx="27">
                  <c:v>42598</c:v>
                </c:pt>
                <c:pt idx="28">
                  <c:v>42599</c:v>
                </c:pt>
                <c:pt idx="29">
                  <c:v>42600</c:v>
                </c:pt>
                <c:pt idx="30">
                  <c:v>42601</c:v>
                </c:pt>
                <c:pt idx="31">
                  <c:v>42602</c:v>
                </c:pt>
                <c:pt idx="32">
                  <c:v>42603</c:v>
                </c:pt>
                <c:pt idx="33">
                  <c:v>42604</c:v>
                </c:pt>
                <c:pt idx="34">
                  <c:v>42605</c:v>
                </c:pt>
                <c:pt idx="35">
                  <c:v>42606</c:v>
                </c:pt>
              </c:numCache>
            </c:numRef>
          </c:cat>
          <c:val>
            <c:numRef>
              <c:f>Sheet1!$B$2:$B$37</c:f>
              <c:numCache>
                <c:formatCode>0.0</c:formatCode>
                <c:ptCount val="36"/>
                <c:pt idx="0">
                  <c:v>8</c:v>
                </c:pt>
                <c:pt idx="1">
                  <c:v>8</c:v>
                </c:pt>
                <c:pt idx="2">
                  <c:v>7.7</c:v>
                </c:pt>
                <c:pt idx="3">
                  <c:v>7.6</c:v>
                </c:pt>
                <c:pt idx="4">
                  <c:v>7.6</c:v>
                </c:pt>
                <c:pt idx="5">
                  <c:v>7.5</c:v>
                </c:pt>
                <c:pt idx="6">
                  <c:v>7.2</c:v>
                </c:pt>
                <c:pt idx="7">
                  <c:v>7.2</c:v>
                </c:pt>
                <c:pt idx="8">
                  <c:v>7</c:v>
                </c:pt>
                <c:pt idx="9">
                  <c:v>6.8</c:v>
                </c:pt>
                <c:pt idx="10">
                  <c:v>6.5</c:v>
                </c:pt>
                <c:pt idx="11">
                  <c:v>6.4</c:v>
                </c:pt>
                <c:pt idx="12">
                  <c:v>6.4</c:v>
                </c:pt>
                <c:pt idx="13">
                  <c:v>6</c:v>
                </c:pt>
                <c:pt idx="14">
                  <c:v>5</c:v>
                </c:pt>
                <c:pt idx="15">
                  <c:v>4.7</c:v>
                </c:pt>
                <c:pt idx="16">
                  <c:v>4.7</c:v>
                </c:pt>
                <c:pt idx="17">
                  <c:v>4.7</c:v>
                </c:pt>
                <c:pt idx="18">
                  <c:v>4.5999999999999996</c:v>
                </c:pt>
                <c:pt idx="19">
                  <c:v>4.5999999999999996</c:v>
                </c:pt>
                <c:pt idx="20">
                  <c:v>4.5</c:v>
                </c:pt>
                <c:pt idx="21">
                  <c:v>4.5</c:v>
                </c:pt>
                <c:pt idx="22" formatCode="General">
                  <c:v>4.5</c:v>
                </c:pt>
                <c:pt idx="23">
                  <c:v>4.3</c:v>
                </c:pt>
                <c:pt idx="24">
                  <c:v>4.3</c:v>
                </c:pt>
                <c:pt idx="25">
                  <c:v>4.3</c:v>
                </c:pt>
                <c:pt idx="26">
                  <c:v>4.4000000000000004</c:v>
                </c:pt>
                <c:pt idx="27">
                  <c:v>4.4000000000000004</c:v>
                </c:pt>
                <c:pt idx="28">
                  <c:v>4.3</c:v>
                </c:pt>
                <c:pt idx="29">
                  <c:v>4.3</c:v>
                </c:pt>
                <c:pt idx="30">
                  <c:v>4.4000000000000004</c:v>
                </c:pt>
                <c:pt idx="31">
                  <c:v>4.5</c:v>
                </c:pt>
                <c:pt idx="32">
                  <c:v>4.5999999999999996</c:v>
                </c:pt>
                <c:pt idx="33">
                  <c:v>4.4000000000000004</c:v>
                </c:pt>
                <c:pt idx="34">
                  <c:v>4.3</c:v>
                </c:pt>
                <c:pt idx="35">
                  <c:v>4.4000000000000004</c:v>
                </c:pt>
              </c:numCache>
            </c:numRef>
          </c:val>
          <c:smooth val="0"/>
        </c:ser>
        <c:dLbls>
          <c:showLegendKey val="0"/>
          <c:showVal val="0"/>
          <c:showCatName val="0"/>
          <c:showSerName val="0"/>
          <c:showPercent val="0"/>
          <c:showBubbleSize val="0"/>
        </c:dLbls>
        <c:marker val="1"/>
        <c:smooth val="0"/>
        <c:axId val="255743536"/>
        <c:axId val="255744096"/>
      </c:lineChart>
      <c:dateAx>
        <c:axId val="255743536"/>
        <c:scaling>
          <c:orientation val="minMax"/>
        </c:scaling>
        <c:delete val="0"/>
        <c:axPos val="b"/>
        <c:numFmt formatCode="m&quot;月&quot;d&quot;日&quot;" sourceLinked="1"/>
        <c:majorTickMark val="out"/>
        <c:minorTickMark val="none"/>
        <c:tickLblPos val="nextTo"/>
        <c:spPr>
          <a:ln w="12700"/>
        </c:spPr>
        <c:txPr>
          <a:bodyPr rot="0" vert="eaVert"/>
          <a:lstStyle/>
          <a:p>
            <a:pPr>
              <a:defRPr sz="1050"/>
            </a:pPr>
            <a:endParaRPr lang="zh-CN"/>
          </a:p>
        </c:txPr>
        <c:crossAx val="255744096"/>
        <c:crosses val="autoZero"/>
        <c:auto val="1"/>
        <c:lblOffset val="100"/>
        <c:baseTimeUnit val="days"/>
      </c:dateAx>
      <c:valAx>
        <c:axId val="255744096"/>
        <c:scaling>
          <c:orientation val="minMax"/>
        </c:scaling>
        <c:delete val="0"/>
        <c:axPos val="l"/>
        <c:majorGridlines>
          <c:spPr>
            <a:ln w="6350">
              <a:gradFill>
                <a:gsLst>
                  <a:gs pos="0">
                    <a:srgbClr val="8488C4"/>
                  </a:gs>
                  <a:gs pos="53000">
                    <a:srgbClr val="D4DEFF"/>
                  </a:gs>
                  <a:gs pos="83000">
                    <a:srgbClr val="D4DEFF"/>
                  </a:gs>
                  <a:gs pos="100000">
                    <a:srgbClr val="96AB94"/>
                  </a:gs>
                </a:gsLst>
                <a:lin ang="5400000" scaled="0"/>
              </a:gradFill>
              <a:prstDash val="sysDot"/>
            </a:ln>
          </c:spPr>
        </c:majorGridlines>
        <c:numFmt formatCode="0.0" sourceLinked="1"/>
        <c:majorTickMark val="out"/>
        <c:minorTickMark val="none"/>
        <c:tickLblPos val="nextTo"/>
        <c:spPr>
          <a:ln w="12700"/>
        </c:spPr>
        <c:txPr>
          <a:bodyPr/>
          <a:lstStyle/>
          <a:p>
            <a:pPr>
              <a:defRPr sz="1050"/>
            </a:pPr>
            <a:endParaRPr lang="zh-CN"/>
          </a:p>
        </c:txPr>
        <c:crossAx val="255743536"/>
        <c:crosses val="autoZero"/>
        <c:crossBetween val="between"/>
      </c:valAx>
    </c:plotArea>
    <c:plotVisOnly val="1"/>
    <c:dispBlanksAs val="gap"/>
    <c:showDLblsOverMax val="0"/>
  </c:chart>
  <c:spPr>
    <a:ln>
      <a:solidFill>
        <a:schemeClr val="bg1">
          <a:lumMod val="50000"/>
        </a:schemeClr>
      </a:solidFill>
    </a:ln>
    <a:effectLst>
      <a:innerShdw blurRad="63500" dist="50800" dir="13500000">
        <a:prstClr val="black">
          <a:alpha val="50000"/>
        </a:prstClr>
      </a:innerShdw>
    </a:effectLst>
    <a:scene3d>
      <a:camera prst="orthographicFront"/>
      <a:lightRig rig="threePt" dir="t"/>
    </a:scene3d>
    <a:sp3d>
      <a:bevelT/>
      <a:bevelB w="152400" h="50800" prst="softRound"/>
    </a:sp3d>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90"/>
      <c:rAngAx val="0"/>
    </c:view3D>
    <c:floor>
      <c:thickness val="0"/>
    </c:floor>
    <c:sideWall>
      <c:thickness val="0"/>
    </c:sideWall>
    <c:backWall>
      <c:thickness val="0"/>
    </c:backWall>
    <c:plotArea>
      <c:layout>
        <c:manualLayout>
          <c:layoutTarget val="inner"/>
          <c:xMode val="edge"/>
          <c:yMode val="edge"/>
          <c:x val="5.6810925494881252E-2"/>
          <c:y val="3.4640748031496062E-2"/>
          <c:w val="0.73537498453034111"/>
          <c:h val="0.73098425196850392"/>
        </c:manualLayout>
      </c:layout>
      <c:pie3DChart>
        <c:varyColors val="1"/>
        <c:ser>
          <c:idx val="0"/>
          <c:order val="0"/>
          <c:tx>
            <c:strRef>
              <c:f>Sheet1!$B$1</c:f>
              <c:strCache>
                <c:ptCount val="1"/>
                <c:pt idx="0">
                  <c:v>产值（亿元）</c:v>
                </c:pt>
              </c:strCache>
            </c:strRef>
          </c:tx>
          <c:explosion val="15"/>
          <c:dLbls>
            <c:dLbl>
              <c:idx val="1"/>
              <c:layout>
                <c:manualLayout>
                  <c:x val="0.21964832308898147"/>
                  <c:y val="-5.0095870206489672E-3"/>
                </c:manualLayout>
              </c:layout>
              <c:showLegendKey val="0"/>
              <c:showVal val="1"/>
              <c:showCatName val="0"/>
              <c:showSerName val="0"/>
              <c:showPercent val="1"/>
              <c:showBubbleSize val="0"/>
              <c:extLst>
                <c:ext xmlns:c15="http://schemas.microsoft.com/office/drawing/2012/chart" uri="{CE6537A1-D6FC-4f65-9D91-7224C49458BB}"/>
              </c:extLst>
            </c:dLbl>
            <c:dLbl>
              <c:idx val="2"/>
              <c:layout>
                <c:manualLayout>
                  <c:x val="6.5679839940596507E-2"/>
                  <c:y val="3.3234021632251719E-2"/>
                </c:manualLayout>
              </c:layout>
              <c:showLegendKey val="0"/>
              <c:showVal val="1"/>
              <c:showCatName val="0"/>
              <c:showSerName val="0"/>
              <c:showPercent val="1"/>
              <c:showBubbleSize val="0"/>
              <c:extLst>
                <c:ext xmlns:c15="http://schemas.microsoft.com/office/drawing/2012/chart" uri="{CE6537A1-D6FC-4f65-9D91-7224C49458BB}"/>
              </c:extLst>
            </c:dLbl>
            <c:dLbl>
              <c:idx val="3"/>
              <c:layout>
                <c:manualLayout>
                  <c:x val="6.8517387896538925E-2"/>
                  <c:y val="3.6211406096361851E-2"/>
                </c:manualLayout>
              </c:layout>
              <c:showLegendKey val="0"/>
              <c:showVal val="1"/>
              <c:showCatName val="0"/>
              <c:showSerName val="0"/>
              <c:showPercent val="1"/>
              <c:showBubbleSize val="0"/>
              <c:extLst>
                <c:ext xmlns:c15="http://schemas.microsoft.com/office/drawing/2012/chart" uri="{CE6537A1-D6FC-4f65-9D91-7224C49458BB}"/>
              </c:extLst>
            </c:dLbl>
            <c:dLbl>
              <c:idx val="4"/>
              <c:layout>
                <c:manualLayout>
                  <c:x val="-4.3777793820386948E-2"/>
                  <c:y val="3.6822025565388397E-2"/>
                </c:manualLayout>
              </c:layout>
              <c:showLegendKey val="0"/>
              <c:showVal val="1"/>
              <c:showCatName val="0"/>
              <c:showSerName val="0"/>
              <c:showPercent val="1"/>
              <c:showBubbleSize val="0"/>
              <c:extLst>
                <c:ext xmlns:c15="http://schemas.microsoft.com/office/drawing/2012/chart" uri="{CE6537A1-D6FC-4f65-9D91-7224C49458BB}"/>
              </c:extLst>
            </c:dLbl>
            <c:dLbl>
              <c:idx val="5"/>
              <c:layout>
                <c:manualLayout>
                  <c:x val="-6.6022853842663251E-2"/>
                  <c:y val="-4.9283431661750247E-2"/>
                </c:manualLayout>
              </c:layout>
              <c:showLegendKey val="0"/>
              <c:showVal val="1"/>
              <c:showCatName val="0"/>
              <c:showSerName val="0"/>
              <c:showPercent val="1"/>
              <c:showBubbleSize val="0"/>
              <c:extLst>
                <c:ext xmlns:c15="http://schemas.microsoft.com/office/drawing/2012/chart" uri="{CE6537A1-D6FC-4f65-9D91-7224C49458BB}"/>
              </c:extLst>
            </c:dLbl>
            <c:dLbl>
              <c:idx val="6"/>
              <c:layout>
                <c:manualLayout>
                  <c:x val="7.7754218060311048E-2"/>
                  <c:y val="-7.1946411012782693E-2"/>
                </c:manualLayout>
              </c:layout>
              <c:showLegendKey val="0"/>
              <c:showVal val="1"/>
              <c:showCatName val="0"/>
              <c:showSerName val="0"/>
              <c:showPercent val="1"/>
              <c:showBubbleSize val="0"/>
              <c:extLst>
                <c:ext xmlns:c15="http://schemas.microsoft.com/office/drawing/2012/chart" uri="{CE6537A1-D6FC-4f65-9D91-7224C49458BB}"/>
              </c:extLst>
            </c:dLbl>
            <c:dLbl>
              <c:idx val="7"/>
              <c:layout>
                <c:manualLayout>
                  <c:x val="7.9592426055030731E-3"/>
                  <c:y val="1.3542281219272369E-2"/>
                </c:manualLayout>
              </c:layout>
              <c:showLegendKey val="0"/>
              <c:showVal val="1"/>
              <c:showCatName val="0"/>
              <c:showSerName val="0"/>
              <c:showPercent val="1"/>
              <c:showBubbleSize val="0"/>
              <c:extLst>
                <c:ext xmlns:c15="http://schemas.microsoft.com/office/drawing/2012/chart" uri="{CE6537A1-D6FC-4f65-9D91-7224C49458BB}"/>
              </c:extLst>
            </c:dLbl>
            <c:numFmt formatCode="0.0%" sourceLinked="0"/>
            <c:spPr>
              <a:noFill/>
              <a:ln>
                <a:noFill/>
              </a:ln>
              <a:effectLst/>
            </c:spPr>
            <c:txPr>
              <a:bodyPr/>
              <a:lstStyle/>
              <a:p>
                <a:pPr>
                  <a:defRPr sz="1600"/>
                </a:pPr>
                <a:endParaRPr lang="zh-CN"/>
              </a:p>
            </c:txPr>
            <c:showLegendKey val="0"/>
            <c:showVal val="1"/>
            <c:showCatName val="0"/>
            <c:showSerName val="0"/>
            <c:showPercent val="1"/>
            <c:showBubbleSize val="0"/>
            <c:showLeaderLines val="1"/>
            <c:extLst>
              <c:ext xmlns:c15="http://schemas.microsoft.com/office/drawing/2012/chart" uri="{CE6537A1-D6FC-4f65-9D91-7224C49458BB}"/>
            </c:extLst>
          </c:dLbls>
          <c:cat>
            <c:strRef>
              <c:f>Sheet1!$A$2:$A$11</c:f>
              <c:strCache>
                <c:ptCount val="10"/>
                <c:pt idx="0">
                  <c:v>种植</c:v>
                </c:pt>
                <c:pt idx="1">
                  <c:v>采摘</c:v>
                </c:pt>
                <c:pt idx="2">
                  <c:v>鲜果收购</c:v>
                </c:pt>
                <c:pt idx="3">
                  <c:v>初加工</c:v>
                </c:pt>
                <c:pt idx="4">
                  <c:v>干果收购</c:v>
                </c:pt>
                <c:pt idx="5">
                  <c:v>海外干果</c:v>
                </c:pt>
                <c:pt idx="6">
                  <c:v>深加工</c:v>
                </c:pt>
                <c:pt idx="7">
                  <c:v>销售代理</c:v>
                </c:pt>
                <c:pt idx="8">
                  <c:v>销售终端</c:v>
                </c:pt>
                <c:pt idx="9">
                  <c:v>产业配套</c:v>
                </c:pt>
              </c:strCache>
            </c:strRef>
          </c:cat>
          <c:val>
            <c:numRef>
              <c:f>Sheet1!$B$2:$B$11</c:f>
              <c:numCache>
                <c:formatCode>General</c:formatCode>
                <c:ptCount val="10"/>
                <c:pt idx="0">
                  <c:v>50</c:v>
                </c:pt>
                <c:pt idx="1">
                  <c:v>4.2</c:v>
                </c:pt>
                <c:pt idx="2">
                  <c:v>2.8</c:v>
                </c:pt>
                <c:pt idx="3">
                  <c:v>12</c:v>
                </c:pt>
                <c:pt idx="4">
                  <c:v>1</c:v>
                </c:pt>
                <c:pt idx="5">
                  <c:v>3</c:v>
                </c:pt>
                <c:pt idx="6">
                  <c:v>60</c:v>
                </c:pt>
                <c:pt idx="7">
                  <c:v>34</c:v>
                </c:pt>
                <c:pt idx="8">
                  <c:v>34</c:v>
                </c:pt>
                <c:pt idx="9">
                  <c:v>20</c:v>
                </c:pt>
              </c:numCache>
            </c:numRef>
          </c:val>
        </c:ser>
        <c:dLbls>
          <c:showLegendKey val="0"/>
          <c:showVal val="0"/>
          <c:showCatName val="0"/>
          <c:showSerName val="0"/>
          <c:showPercent val="0"/>
          <c:showBubbleSize val="0"/>
          <c:showLeaderLines val="1"/>
        </c:dLbls>
      </c:pie3DChart>
    </c:plotArea>
    <c:legend>
      <c:legendPos val="r"/>
      <c:layout>
        <c:manualLayout>
          <c:xMode val="edge"/>
          <c:yMode val="edge"/>
          <c:x val="6.4925126851202554E-3"/>
          <c:y val="0.77567551622418884"/>
          <c:w val="0.92237057052101812"/>
          <c:h val="0.21109990157480318"/>
        </c:manualLayout>
      </c:layout>
      <c:overlay val="0"/>
      <c:txPr>
        <a:bodyPr/>
        <a:lstStyle/>
        <a:p>
          <a:pPr>
            <a:defRPr sz="1600"/>
          </a:pPr>
          <a:endParaRPr lang="zh-CN"/>
        </a:p>
      </c:txPr>
    </c:legend>
    <c:plotVisOnly val="1"/>
    <c:dispBlanksAs val="gap"/>
    <c:showDLblsOverMax val="0"/>
  </c:chart>
  <c:txPr>
    <a:bodyPr/>
    <a:lstStyle/>
    <a:p>
      <a:pPr>
        <a:defRPr sz="1800"/>
      </a:pPr>
      <a:endParaRPr lang="zh-CN"/>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en-US" altLang="zh-CN" sz="1800" b="0" dirty="0" smtClean="0"/>
              <a:t>2010-2016</a:t>
            </a:r>
            <a:r>
              <a:rPr lang="zh-CN" altLang="en-US" sz="1800" b="0" dirty="0" smtClean="0"/>
              <a:t>槟榔产业产值趋势图（亿元）</a:t>
            </a:r>
            <a:endParaRPr lang="zh-CN" altLang="en-US" sz="1800" b="0" dirty="0"/>
          </a:p>
        </c:rich>
      </c:tx>
      <c:layout>
        <c:manualLayout>
          <c:xMode val="edge"/>
          <c:yMode val="edge"/>
          <c:x val="0.18731983400631971"/>
          <c:y val="1.6150383039503554E-2"/>
        </c:manualLayout>
      </c:layout>
      <c:overlay val="0"/>
    </c:title>
    <c:autoTitleDeleted val="0"/>
    <c:view3D>
      <c:rotX val="15"/>
      <c:rotY val="20"/>
      <c:rAngAx val="1"/>
    </c:view3D>
    <c:floor>
      <c:thickness val="0"/>
    </c:floor>
    <c:sideWall>
      <c:thickness val="0"/>
      <c:spPr>
        <a:scene3d>
          <a:camera prst="orthographicFront"/>
          <a:lightRig rig="threePt" dir="t"/>
        </a:scene3d>
        <a:sp3d>
          <a:bevelB w="165100" prst="coolSlant"/>
        </a:sp3d>
      </c:spPr>
    </c:sideWall>
    <c:backWall>
      <c:thickness val="0"/>
      <c:spPr>
        <a:scene3d>
          <a:camera prst="orthographicFront"/>
          <a:lightRig rig="threePt" dir="t"/>
        </a:scene3d>
        <a:sp3d>
          <a:bevelB w="165100" prst="coolSlant"/>
        </a:sp3d>
      </c:spPr>
    </c:backWall>
    <c:plotArea>
      <c:layout>
        <c:manualLayout>
          <c:layoutTarget val="inner"/>
          <c:xMode val="edge"/>
          <c:yMode val="edge"/>
          <c:x val="0.11218832013554052"/>
          <c:y val="0.15549792962265427"/>
          <c:w val="0.86860314043807296"/>
          <c:h val="0.70192732667194213"/>
        </c:manualLayout>
      </c:layout>
      <c:bar3DChart>
        <c:barDir val="col"/>
        <c:grouping val="stacked"/>
        <c:varyColors val="1"/>
        <c:ser>
          <c:idx val="0"/>
          <c:order val="0"/>
          <c:tx>
            <c:strRef>
              <c:f>Sheet1!$B$1</c:f>
              <c:strCache>
                <c:ptCount val="1"/>
                <c:pt idx="0">
                  <c:v>系列 1</c:v>
                </c:pt>
              </c:strCache>
            </c:strRef>
          </c:tx>
          <c:invertIfNegative val="0"/>
          <c:dLbls>
            <c:dLbl>
              <c:idx val="0"/>
              <c:layout>
                <c:manualLayout>
                  <c:x val="6.9849234277769229E-3"/>
                  <c:y val="-0.1276481420662156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3969846855553846E-2"/>
                  <c:y val="-0.16214763992194964"/>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0477385141665385E-2"/>
                  <c:y val="-0.18629728842096341"/>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462308569442309E-2"/>
                  <c:y val="-0.20009708756325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2386925708326924E-3"/>
                  <c:y val="-0.23804653520456431"/>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3.4924617138884615E-3"/>
                  <c:y val="-0.28289588241701846"/>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7462308569442307E-3"/>
                  <c:y val="-0.355344827914059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latin typeface="+mn-ea"/>
                    <a:ea typeface="+mn-ea"/>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2010年</c:v>
                </c:pt>
                <c:pt idx="1">
                  <c:v>2011年</c:v>
                </c:pt>
                <c:pt idx="2">
                  <c:v>2012年</c:v>
                </c:pt>
                <c:pt idx="3">
                  <c:v>2013年</c:v>
                </c:pt>
                <c:pt idx="4">
                  <c:v>2014年</c:v>
                </c:pt>
                <c:pt idx="5">
                  <c:v>2015年</c:v>
                </c:pt>
                <c:pt idx="6">
                  <c:v>2016年</c:v>
                </c:pt>
              </c:strCache>
            </c:strRef>
          </c:cat>
          <c:val>
            <c:numRef>
              <c:f>Sheet1!$B$2:$B$8</c:f>
              <c:numCache>
                <c:formatCode>0.0</c:formatCode>
                <c:ptCount val="7"/>
                <c:pt idx="0">
                  <c:v>69.900000000000006</c:v>
                </c:pt>
                <c:pt idx="1">
                  <c:v>94.4</c:v>
                </c:pt>
                <c:pt idx="2">
                  <c:v>126.5</c:v>
                </c:pt>
                <c:pt idx="3">
                  <c:v>132.80000000000001</c:v>
                </c:pt>
                <c:pt idx="4">
                  <c:v>170</c:v>
                </c:pt>
                <c:pt idx="5">
                  <c:v>221</c:v>
                </c:pt>
                <c:pt idx="6">
                  <c:v>282.89999999999998</c:v>
                </c:pt>
              </c:numCache>
            </c:numRef>
          </c:val>
        </c:ser>
        <c:dLbls>
          <c:showLegendKey val="0"/>
          <c:showVal val="0"/>
          <c:showCatName val="0"/>
          <c:showSerName val="0"/>
          <c:showPercent val="0"/>
          <c:showBubbleSize val="0"/>
        </c:dLbls>
        <c:gapWidth val="150"/>
        <c:shape val="box"/>
        <c:axId val="185611664"/>
        <c:axId val="258091024"/>
        <c:axId val="0"/>
      </c:bar3DChart>
      <c:catAx>
        <c:axId val="185611664"/>
        <c:scaling>
          <c:orientation val="minMax"/>
        </c:scaling>
        <c:delete val="0"/>
        <c:axPos val="b"/>
        <c:numFmt formatCode="General" sourceLinked="0"/>
        <c:majorTickMark val="out"/>
        <c:minorTickMark val="none"/>
        <c:tickLblPos val="nextTo"/>
        <c:txPr>
          <a:bodyPr/>
          <a:lstStyle/>
          <a:p>
            <a:pPr>
              <a:defRPr sz="1400"/>
            </a:pPr>
            <a:endParaRPr lang="zh-CN"/>
          </a:p>
        </c:txPr>
        <c:crossAx val="258091024"/>
        <c:crosses val="autoZero"/>
        <c:auto val="1"/>
        <c:lblAlgn val="ctr"/>
        <c:lblOffset val="100"/>
        <c:noMultiLvlLbl val="0"/>
      </c:catAx>
      <c:valAx>
        <c:axId val="258091024"/>
        <c:scaling>
          <c:orientation val="minMax"/>
        </c:scaling>
        <c:delete val="0"/>
        <c:axPos val="l"/>
        <c:majorGridlines>
          <c:spPr>
            <a:ln>
              <a:solidFill>
                <a:schemeClr val="bg1">
                  <a:lumMod val="85000"/>
                </a:schemeClr>
              </a:solidFill>
            </a:ln>
          </c:spPr>
        </c:majorGridlines>
        <c:numFmt formatCode="0.0" sourceLinked="1"/>
        <c:majorTickMark val="out"/>
        <c:minorTickMark val="none"/>
        <c:tickLblPos val="nextTo"/>
        <c:txPr>
          <a:bodyPr/>
          <a:lstStyle/>
          <a:p>
            <a:pPr>
              <a:defRPr sz="1400" b="0">
                <a:latin typeface="+mn-ea"/>
                <a:ea typeface="+mn-ea"/>
              </a:defRPr>
            </a:pPr>
            <a:endParaRPr lang="zh-CN"/>
          </a:p>
        </c:txPr>
        <c:crossAx val="185611664"/>
        <c:crosses val="autoZero"/>
        <c:crossBetween val="between"/>
      </c:valAx>
    </c:plotArea>
    <c:plotVisOnly val="1"/>
    <c:dispBlanksAs val="gap"/>
    <c:showDLblsOverMax val="0"/>
  </c:chart>
  <c:spPr>
    <a:ln>
      <a:solidFill>
        <a:schemeClr val="accent1"/>
      </a:solidFill>
    </a:ln>
  </c:spPr>
  <c:txPr>
    <a:bodyPr/>
    <a:lstStyle/>
    <a:p>
      <a:pPr>
        <a:defRPr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01827310564417E-2"/>
          <c:y val="3.3656813925172016E-2"/>
          <c:w val="0.9368951933518409"/>
          <c:h val="0.83141772776172462"/>
        </c:manualLayout>
      </c:layout>
      <c:lineChart>
        <c:grouping val="standard"/>
        <c:varyColors val="0"/>
        <c:ser>
          <c:idx val="0"/>
          <c:order val="0"/>
          <c:tx>
            <c:strRef>
              <c:f>Sheet1!$B$1</c:f>
              <c:strCache>
                <c:ptCount val="1"/>
                <c:pt idx="0">
                  <c:v>到厂价</c:v>
                </c:pt>
              </c:strCache>
            </c:strRef>
          </c:tx>
          <c:spPr>
            <a:ln w="34925">
              <a:solidFill>
                <a:schemeClr val="tx2">
                  <a:lumMod val="60000"/>
                  <a:lumOff val="40000"/>
                </a:schemeClr>
              </a:solidFill>
            </a:ln>
          </c:spPr>
          <c:marker>
            <c:symbol val="circle"/>
            <c:size val="6"/>
            <c:spPr>
              <a:solidFill>
                <a:schemeClr val="bg1"/>
              </a:solidFill>
            </c:spPr>
          </c:marker>
          <c:dLbls>
            <c:dLbl>
              <c:idx val="0"/>
              <c:layout>
                <c:manualLayout>
                  <c:x val="-1.4425657770238572E-2"/>
                  <c:y val="-1.541218804730206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3276973310715722E-3"/>
                  <c:y val="-5.137394976679463E-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2983152423315811E-2"/>
                  <c:y val="-2.054950233712435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8753355101310171E-2"/>
                  <c:y val="-2.0549584063069424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0195920878333978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0195920878334002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0195920878334002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5868223547262431E-2"/>
                  <c:y val="-1.7980886055185746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0097960439166949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4425657770238572E-2"/>
                  <c:y val="-2.3118282070953101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7310789324286289E-2"/>
                  <c:y val="-2.3118282070953101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2.163848665535786E-2"/>
                  <c:y val="-2.0549584063069424E-2"/>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2.163848665535786E-2"/>
                  <c:y val="-2.0549584063069424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2.163848665535786E-2"/>
                  <c:y val="-2.0549584063069424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3081052432381718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2.0195920878334002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0"/>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1"/>
              <c:layout>
                <c:manualLayout>
                  <c:x val="-1.8753355101310144E-2"/>
                  <c:y val="-2.3118282070953101E-2"/>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2.1638486655357964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3"/>
              <c:layout>
                <c:manualLayout>
                  <c:x val="-2.4523618209405469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4"/>
              <c:layout>
                <c:manualLayout>
                  <c:x val="-2.163848665535786E-2"/>
                  <c:y val="-2.0549584063069424E-2"/>
                </c:manualLayout>
              </c:layout>
              <c:showLegendKey val="0"/>
              <c:showVal val="1"/>
              <c:showCatName val="0"/>
              <c:showSerName val="0"/>
              <c:showPercent val="0"/>
              <c:showBubbleSize val="0"/>
              <c:extLst>
                <c:ext xmlns:c15="http://schemas.microsoft.com/office/drawing/2012/chart" uri="{CE6537A1-D6FC-4f65-9D91-7224C49458BB}"/>
              </c:extLst>
            </c:dLbl>
            <c:dLbl>
              <c:idx val="25"/>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6"/>
              <c:layout>
                <c:manualLayout>
                  <c:x val="-2.0195920878333898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7"/>
              <c:layout>
                <c:manualLayout>
                  <c:x val="-2.3081052432381718E-2"/>
                  <c:y val="-2.0549584063069424E-2"/>
                </c:manualLayout>
              </c:layout>
              <c:showLegendKey val="0"/>
              <c:showVal val="1"/>
              <c:showCatName val="0"/>
              <c:showSerName val="0"/>
              <c:showPercent val="0"/>
              <c:showBubbleSize val="0"/>
              <c:extLst>
                <c:ext xmlns:c15="http://schemas.microsoft.com/office/drawing/2012/chart" uri="{CE6537A1-D6FC-4f65-9D91-7224C49458BB}"/>
              </c:extLst>
            </c:dLbl>
            <c:dLbl>
              <c:idx val="28"/>
              <c:layout>
                <c:manualLayout>
                  <c:x val="-2.163848665535786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29"/>
              <c:layout>
                <c:manualLayout>
                  <c:x val="-2.3081166020238068E-2"/>
                  <c:y val="-2.3118282070953101E-2"/>
                </c:manualLayout>
              </c:layout>
              <c:showLegendKey val="0"/>
              <c:showVal val="1"/>
              <c:showCatName val="0"/>
              <c:showSerName val="0"/>
              <c:showPercent val="0"/>
              <c:showBubbleSize val="0"/>
              <c:extLst>
                <c:ext xmlns:c15="http://schemas.microsoft.com/office/drawing/2012/chart" uri="{CE6537A1-D6FC-4f65-9D91-7224C49458BB}"/>
              </c:extLst>
            </c:dLbl>
            <c:dLbl>
              <c:idx val="30"/>
              <c:layout>
                <c:manualLayout>
                  <c:x val="-8.6553946621431444E-3"/>
                  <c:y val="-2.0549584063069424E-2"/>
                </c:manualLayout>
              </c:layout>
              <c:showLegendKey val="0"/>
              <c:showVal val="1"/>
              <c:showCatName val="0"/>
              <c:showSerName val="0"/>
              <c:showPercent val="0"/>
              <c:showBubbleSize val="0"/>
              <c:extLst>
                <c:ext xmlns:c15="http://schemas.microsoft.com/office/drawing/2012/chart" uri="{CE6537A1-D6FC-4f65-9D91-7224C49458BB}"/>
              </c:extLst>
            </c:dLbl>
            <c:numFmt formatCode="#,##0.0_);[Red]\(#,##0.0\)" sourceLinked="0"/>
            <c:spPr>
              <a:noFill/>
              <a:ln>
                <a:noFill/>
              </a:ln>
              <a:effectLst/>
            </c:spPr>
            <c:txPr>
              <a:bodyPr/>
              <a:lstStyle/>
              <a:p>
                <a:pPr>
                  <a:defRPr>
                    <a:solidFill>
                      <a:schemeClr val="accent1">
                        <a:lumMod val="75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Sheet1!$A$2:$A$32</c:f>
              <c:numCache>
                <c:formatCode>m"月"d"日"</c:formatCode>
                <c:ptCount val="31"/>
                <c:pt idx="0">
                  <c:v>42583</c:v>
                </c:pt>
                <c:pt idx="1">
                  <c:v>42584</c:v>
                </c:pt>
                <c:pt idx="2">
                  <c:v>42585</c:v>
                </c:pt>
                <c:pt idx="3">
                  <c:v>42586</c:v>
                </c:pt>
                <c:pt idx="4">
                  <c:v>42587</c:v>
                </c:pt>
                <c:pt idx="5">
                  <c:v>42588</c:v>
                </c:pt>
                <c:pt idx="6">
                  <c:v>42589</c:v>
                </c:pt>
                <c:pt idx="7">
                  <c:v>42590</c:v>
                </c:pt>
                <c:pt idx="8">
                  <c:v>42591</c:v>
                </c:pt>
                <c:pt idx="9">
                  <c:v>42592</c:v>
                </c:pt>
                <c:pt idx="10">
                  <c:v>42593</c:v>
                </c:pt>
                <c:pt idx="11">
                  <c:v>42594</c:v>
                </c:pt>
                <c:pt idx="12">
                  <c:v>42595</c:v>
                </c:pt>
                <c:pt idx="13">
                  <c:v>42596</c:v>
                </c:pt>
                <c:pt idx="14">
                  <c:v>42597</c:v>
                </c:pt>
                <c:pt idx="15">
                  <c:v>42598</c:v>
                </c:pt>
                <c:pt idx="16">
                  <c:v>42599</c:v>
                </c:pt>
                <c:pt idx="17">
                  <c:v>42600</c:v>
                </c:pt>
                <c:pt idx="18">
                  <c:v>42601</c:v>
                </c:pt>
                <c:pt idx="19">
                  <c:v>42602</c:v>
                </c:pt>
                <c:pt idx="20">
                  <c:v>42603</c:v>
                </c:pt>
                <c:pt idx="21">
                  <c:v>42604</c:v>
                </c:pt>
                <c:pt idx="22">
                  <c:v>42605</c:v>
                </c:pt>
                <c:pt idx="23">
                  <c:v>42606</c:v>
                </c:pt>
                <c:pt idx="24">
                  <c:v>42607</c:v>
                </c:pt>
                <c:pt idx="25">
                  <c:v>42608</c:v>
                </c:pt>
                <c:pt idx="26">
                  <c:v>42609</c:v>
                </c:pt>
                <c:pt idx="27">
                  <c:v>42610</c:v>
                </c:pt>
                <c:pt idx="28">
                  <c:v>42611</c:v>
                </c:pt>
                <c:pt idx="29">
                  <c:v>42612</c:v>
                </c:pt>
                <c:pt idx="30">
                  <c:v>42613</c:v>
                </c:pt>
              </c:numCache>
            </c:numRef>
          </c:cat>
          <c:val>
            <c:numRef>
              <c:f>Sheet1!$B$2:$B$32</c:f>
              <c:numCache>
                <c:formatCode>0.00_ </c:formatCode>
                <c:ptCount val="31"/>
                <c:pt idx="0">
                  <c:v>6.63</c:v>
                </c:pt>
                <c:pt idx="1">
                  <c:v>6.2</c:v>
                </c:pt>
                <c:pt idx="2">
                  <c:v>5.25</c:v>
                </c:pt>
                <c:pt idx="3">
                  <c:v>4.9400000000000004</c:v>
                </c:pt>
                <c:pt idx="4">
                  <c:v>4.92</c:v>
                </c:pt>
                <c:pt idx="5">
                  <c:v>4.9000000000000004</c:v>
                </c:pt>
                <c:pt idx="6">
                  <c:v>4.82</c:v>
                </c:pt>
                <c:pt idx="7">
                  <c:v>4.92</c:v>
                </c:pt>
                <c:pt idx="8">
                  <c:v>4.7699999999999996</c:v>
                </c:pt>
                <c:pt idx="9">
                  <c:v>4.78</c:v>
                </c:pt>
                <c:pt idx="10">
                  <c:v>4.5199999999999996</c:v>
                </c:pt>
                <c:pt idx="11">
                  <c:v>4.43</c:v>
                </c:pt>
                <c:pt idx="12">
                  <c:v>4.4800000000000004</c:v>
                </c:pt>
                <c:pt idx="13">
                  <c:v>4.5</c:v>
                </c:pt>
                <c:pt idx="14">
                  <c:v>4.5999999999999996</c:v>
                </c:pt>
                <c:pt idx="15">
                  <c:v>4.5999999999999996</c:v>
                </c:pt>
                <c:pt idx="16">
                  <c:v>4.62</c:v>
                </c:pt>
                <c:pt idx="17">
                  <c:v>4.5999999999999996</c:v>
                </c:pt>
                <c:pt idx="18">
                  <c:v>4.5999999999999996</c:v>
                </c:pt>
                <c:pt idx="19">
                  <c:v>4.62</c:v>
                </c:pt>
                <c:pt idx="20">
                  <c:v>4.8</c:v>
                </c:pt>
                <c:pt idx="21">
                  <c:v>4.5999999999999996</c:v>
                </c:pt>
                <c:pt idx="22">
                  <c:v>4.53</c:v>
                </c:pt>
                <c:pt idx="23">
                  <c:v>4.7</c:v>
                </c:pt>
                <c:pt idx="24">
                  <c:v>4.7</c:v>
                </c:pt>
                <c:pt idx="25">
                  <c:v>4.7</c:v>
                </c:pt>
                <c:pt idx="26">
                  <c:v>4.5199999999999996</c:v>
                </c:pt>
                <c:pt idx="27">
                  <c:v>4.6500000000000004</c:v>
                </c:pt>
                <c:pt idx="28">
                  <c:v>4.7</c:v>
                </c:pt>
                <c:pt idx="29">
                  <c:v>4.7300000000000004</c:v>
                </c:pt>
                <c:pt idx="30">
                  <c:v>4.66</c:v>
                </c:pt>
              </c:numCache>
            </c:numRef>
          </c:val>
          <c:smooth val="0"/>
        </c:ser>
        <c:ser>
          <c:idx val="1"/>
          <c:order val="1"/>
          <c:tx>
            <c:strRef>
              <c:f>Sheet1!$C$1</c:f>
              <c:strCache>
                <c:ptCount val="1"/>
                <c:pt idx="0">
                  <c:v>收购价</c:v>
                </c:pt>
              </c:strCache>
            </c:strRef>
          </c:tx>
          <c:spPr>
            <a:ln w="34925">
              <a:solidFill>
                <a:schemeClr val="accent6"/>
              </a:solidFill>
            </a:ln>
          </c:spPr>
          <c:marker>
            <c:symbol val="circle"/>
            <c:size val="6"/>
            <c:spPr>
              <a:solidFill>
                <a:schemeClr val="bg1"/>
              </a:solidFill>
            </c:spPr>
          </c:marker>
          <c:dLbls>
            <c:dLbl>
              <c:idx val="0"/>
              <c:layout>
                <c:manualLayout>
                  <c:x val="-2.163848665535786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17363335066684E-2"/>
                  <c:y val="3.082436986007677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4.6162104864763444E-2"/>
                  <c:y val="1.28434900394183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4523504621549116E-2"/>
                  <c:y val="2.825567237173704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851315540477172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5966183986429404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3081052432381718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3081052432381718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163848665535786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163848665535786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019592087833395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163848665535786E-2"/>
                  <c:y val="2.5686980078836734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2.163848665535786E-2"/>
                  <c:y val="2.5686980078836734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2.4523618209405573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2.4523618209405573E-2"/>
                  <c:y val="2.5686980078836828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3081052432381718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2.163848665535786E-2"/>
                  <c:y val="3.339307410248777E-2"/>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2.0195920878334002E-2"/>
                  <c:y val="2.5686980078836734E-2"/>
                </c:manualLayout>
              </c:layout>
              <c:showLegendKey val="0"/>
              <c:showVal val="1"/>
              <c:showCatName val="0"/>
              <c:showSerName val="0"/>
              <c:showPercent val="0"/>
              <c:showBubbleSize val="0"/>
              <c:extLst>
                <c:ext xmlns:c15="http://schemas.microsoft.com/office/drawing/2012/chart" uri="{CE6537A1-D6FC-4f65-9D91-7224C49458BB}"/>
              </c:extLst>
            </c:dLbl>
            <c:dLbl>
              <c:idx val="20"/>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1"/>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2.3081052432381823E-2"/>
                  <c:y val="2.8255678086720505E-2"/>
                </c:manualLayout>
              </c:layout>
              <c:showLegendKey val="0"/>
              <c:showVal val="1"/>
              <c:showCatName val="0"/>
              <c:showSerName val="0"/>
              <c:showPercent val="0"/>
              <c:showBubbleSize val="0"/>
              <c:extLst>
                <c:ext xmlns:c15="http://schemas.microsoft.com/office/drawing/2012/chart" uri="{CE6537A1-D6FC-4f65-9D91-7224C49458BB}"/>
              </c:extLst>
            </c:dLbl>
            <c:dLbl>
              <c:idx val="23"/>
              <c:layout>
                <c:manualLayout>
                  <c:x val="-2.1638486655357753E-2"/>
                  <c:y val="3.0824376094604183E-2"/>
                </c:manualLayout>
              </c:layout>
              <c:showLegendKey val="0"/>
              <c:showVal val="1"/>
              <c:showCatName val="0"/>
              <c:showSerName val="0"/>
              <c:showPercent val="0"/>
              <c:showBubbleSize val="0"/>
              <c:extLst>
                <c:ext xmlns:c15="http://schemas.microsoft.com/office/drawing/2012/chart" uri="{CE6537A1-D6FC-4f65-9D91-7224C49458BB}"/>
              </c:extLst>
            </c:dLbl>
            <c:dLbl>
              <c:idx val="24"/>
              <c:layout>
                <c:manualLayout>
                  <c:x val="-2.163848665535786E-2"/>
                  <c:y val="2.8255678086720505E-2"/>
                </c:manualLayout>
              </c:layout>
              <c:showLegendKey val="0"/>
              <c:showVal val="1"/>
              <c:showCatName val="0"/>
              <c:showSerName val="0"/>
              <c:showPercent val="0"/>
              <c:showBubbleSize val="0"/>
              <c:extLst>
                <c:ext xmlns:c15="http://schemas.microsoft.com/office/drawing/2012/chart" uri="{CE6537A1-D6FC-4f65-9D91-7224C49458BB}"/>
              </c:extLst>
            </c:dLbl>
            <c:dLbl>
              <c:idx val="25"/>
              <c:layout>
                <c:manualLayout>
                  <c:x val="-2.4523618209405573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6"/>
              <c:layout>
                <c:manualLayout>
                  <c:x val="-2.1638486655357753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7"/>
              <c:layout>
                <c:manualLayout>
                  <c:x val="-2.3081052432381718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28"/>
              <c:layout>
                <c:manualLayout>
                  <c:x val="-2.5966183986429432E-2"/>
                  <c:y val="2.5686980078836734E-2"/>
                </c:manualLayout>
              </c:layout>
              <c:showLegendKey val="0"/>
              <c:showVal val="1"/>
              <c:showCatName val="0"/>
              <c:showSerName val="0"/>
              <c:showPercent val="0"/>
              <c:showBubbleSize val="0"/>
              <c:extLst>
                <c:ext xmlns:c15="http://schemas.microsoft.com/office/drawing/2012/chart" uri="{CE6537A1-D6FC-4f65-9D91-7224C49458BB}"/>
              </c:extLst>
            </c:dLbl>
            <c:dLbl>
              <c:idx val="29"/>
              <c:layout>
                <c:manualLayout>
                  <c:x val="-2.3081052432381823E-2"/>
                  <c:y val="3.0824376094604183E-2"/>
                </c:manualLayout>
              </c:layout>
              <c:showLegendKey val="0"/>
              <c:showVal val="1"/>
              <c:showCatName val="0"/>
              <c:showSerName val="0"/>
              <c:showPercent val="0"/>
              <c:showBubbleSize val="0"/>
              <c:extLst>
                <c:ext xmlns:c15="http://schemas.microsoft.com/office/drawing/2012/chart" uri="{CE6537A1-D6FC-4f65-9D91-7224C49458BB}"/>
              </c:extLst>
            </c:dLbl>
            <c:dLbl>
              <c:idx val="30"/>
              <c:layout>
                <c:manualLayout>
                  <c:x val="-1.4425657770238572E-2"/>
                  <c:y val="2.825567808672046E-2"/>
                </c:manualLayout>
              </c:layout>
              <c:showLegendKey val="0"/>
              <c:showVal val="1"/>
              <c:showCatName val="0"/>
              <c:showSerName val="0"/>
              <c:showPercent val="0"/>
              <c:showBubbleSize val="0"/>
              <c:extLst>
                <c:ext xmlns:c15="http://schemas.microsoft.com/office/drawing/2012/chart" uri="{CE6537A1-D6FC-4f65-9D91-7224C49458BB}"/>
              </c:extLst>
            </c:dLbl>
            <c:numFmt formatCode="#,##0.0_);[Red]\(#,##0.0\)" sourceLinked="0"/>
            <c:spPr>
              <a:noFill/>
              <a:ln>
                <a:noFill/>
              </a:ln>
              <a:effectLst/>
            </c:spPr>
            <c:txPr>
              <a:bodyPr/>
              <a:lstStyle/>
              <a:p>
                <a:pPr>
                  <a:defRPr>
                    <a:solidFill>
                      <a:schemeClr val="accent6">
                        <a:lumMod val="50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Sheet1!$A$2:$A$32</c:f>
              <c:numCache>
                <c:formatCode>m"月"d"日"</c:formatCode>
                <c:ptCount val="31"/>
                <c:pt idx="0">
                  <c:v>42583</c:v>
                </c:pt>
                <c:pt idx="1">
                  <c:v>42584</c:v>
                </c:pt>
                <c:pt idx="2">
                  <c:v>42585</c:v>
                </c:pt>
                <c:pt idx="3">
                  <c:v>42586</c:v>
                </c:pt>
                <c:pt idx="4">
                  <c:v>42587</c:v>
                </c:pt>
                <c:pt idx="5">
                  <c:v>42588</c:v>
                </c:pt>
                <c:pt idx="6">
                  <c:v>42589</c:v>
                </c:pt>
                <c:pt idx="7">
                  <c:v>42590</c:v>
                </c:pt>
                <c:pt idx="8">
                  <c:v>42591</c:v>
                </c:pt>
                <c:pt idx="9">
                  <c:v>42592</c:v>
                </c:pt>
                <c:pt idx="10">
                  <c:v>42593</c:v>
                </c:pt>
                <c:pt idx="11">
                  <c:v>42594</c:v>
                </c:pt>
                <c:pt idx="12">
                  <c:v>42595</c:v>
                </c:pt>
                <c:pt idx="13">
                  <c:v>42596</c:v>
                </c:pt>
                <c:pt idx="14">
                  <c:v>42597</c:v>
                </c:pt>
                <c:pt idx="15">
                  <c:v>42598</c:v>
                </c:pt>
                <c:pt idx="16">
                  <c:v>42599</c:v>
                </c:pt>
                <c:pt idx="17">
                  <c:v>42600</c:v>
                </c:pt>
                <c:pt idx="18">
                  <c:v>42601</c:v>
                </c:pt>
                <c:pt idx="19">
                  <c:v>42602</c:v>
                </c:pt>
                <c:pt idx="20">
                  <c:v>42603</c:v>
                </c:pt>
                <c:pt idx="21">
                  <c:v>42604</c:v>
                </c:pt>
                <c:pt idx="22">
                  <c:v>42605</c:v>
                </c:pt>
                <c:pt idx="23">
                  <c:v>42606</c:v>
                </c:pt>
                <c:pt idx="24">
                  <c:v>42607</c:v>
                </c:pt>
                <c:pt idx="25">
                  <c:v>42608</c:v>
                </c:pt>
                <c:pt idx="26">
                  <c:v>42609</c:v>
                </c:pt>
                <c:pt idx="27">
                  <c:v>42610</c:v>
                </c:pt>
                <c:pt idx="28">
                  <c:v>42611</c:v>
                </c:pt>
                <c:pt idx="29">
                  <c:v>42612</c:v>
                </c:pt>
                <c:pt idx="30">
                  <c:v>42613</c:v>
                </c:pt>
              </c:numCache>
            </c:numRef>
          </c:cat>
          <c:val>
            <c:numRef>
              <c:f>Sheet1!$C$2:$C$32</c:f>
              <c:numCache>
                <c:formatCode>0.00_ </c:formatCode>
                <c:ptCount val="31"/>
                <c:pt idx="0">
                  <c:v>6.4</c:v>
                </c:pt>
                <c:pt idx="1">
                  <c:v>6</c:v>
                </c:pt>
                <c:pt idx="2">
                  <c:v>5</c:v>
                </c:pt>
                <c:pt idx="3">
                  <c:v>4.7</c:v>
                </c:pt>
                <c:pt idx="4">
                  <c:v>4.7</c:v>
                </c:pt>
                <c:pt idx="5">
                  <c:v>4.7</c:v>
                </c:pt>
                <c:pt idx="6">
                  <c:v>4.63</c:v>
                </c:pt>
                <c:pt idx="7">
                  <c:v>4.7</c:v>
                </c:pt>
                <c:pt idx="8">
                  <c:v>4.5199999999999996</c:v>
                </c:pt>
                <c:pt idx="9">
                  <c:v>4.55</c:v>
                </c:pt>
                <c:pt idx="10">
                  <c:v>4.49</c:v>
                </c:pt>
                <c:pt idx="11">
                  <c:v>4.29</c:v>
                </c:pt>
                <c:pt idx="12">
                  <c:v>4.29</c:v>
                </c:pt>
                <c:pt idx="13">
                  <c:v>4.3</c:v>
                </c:pt>
                <c:pt idx="14">
                  <c:v>4.3600000000000003</c:v>
                </c:pt>
                <c:pt idx="15">
                  <c:v>4.3899999999999997</c:v>
                </c:pt>
                <c:pt idx="16">
                  <c:v>4.3</c:v>
                </c:pt>
                <c:pt idx="17">
                  <c:v>4.3</c:v>
                </c:pt>
                <c:pt idx="18">
                  <c:v>4.4000000000000004</c:v>
                </c:pt>
                <c:pt idx="19">
                  <c:v>4.5</c:v>
                </c:pt>
                <c:pt idx="20">
                  <c:v>4.5999999999999996</c:v>
                </c:pt>
                <c:pt idx="21">
                  <c:v>4.43</c:v>
                </c:pt>
                <c:pt idx="22">
                  <c:v>4.34</c:v>
                </c:pt>
                <c:pt idx="23">
                  <c:v>4.3899999999999997</c:v>
                </c:pt>
                <c:pt idx="24">
                  <c:v>4.45</c:v>
                </c:pt>
                <c:pt idx="25">
                  <c:v>4.37</c:v>
                </c:pt>
                <c:pt idx="26">
                  <c:v>4.2699999999999996</c:v>
                </c:pt>
                <c:pt idx="27">
                  <c:v>4.37</c:v>
                </c:pt>
                <c:pt idx="28">
                  <c:v>4.4400000000000004</c:v>
                </c:pt>
                <c:pt idx="29">
                  <c:v>4.45</c:v>
                </c:pt>
                <c:pt idx="30">
                  <c:v>4.3499999999999996</c:v>
                </c:pt>
              </c:numCache>
            </c:numRef>
          </c:val>
          <c:smooth val="0"/>
        </c:ser>
        <c:dLbls>
          <c:showLegendKey val="0"/>
          <c:showVal val="0"/>
          <c:showCatName val="0"/>
          <c:showSerName val="0"/>
          <c:showPercent val="0"/>
          <c:showBubbleSize val="0"/>
        </c:dLbls>
        <c:marker val="1"/>
        <c:smooth val="0"/>
        <c:axId val="179883344"/>
        <c:axId val="257142720"/>
      </c:lineChart>
      <c:dateAx>
        <c:axId val="179883344"/>
        <c:scaling>
          <c:orientation val="minMax"/>
        </c:scaling>
        <c:delete val="0"/>
        <c:axPos val="b"/>
        <c:numFmt formatCode="m&quot;月&quot;d&quot;日&quot;" sourceLinked="1"/>
        <c:majorTickMark val="out"/>
        <c:minorTickMark val="none"/>
        <c:tickLblPos val="nextTo"/>
        <c:spPr>
          <a:ln w="15875">
            <a:solidFill>
              <a:schemeClr val="tx2">
                <a:lumMod val="60000"/>
                <a:lumOff val="40000"/>
              </a:schemeClr>
            </a:solidFill>
          </a:ln>
        </c:spPr>
        <c:crossAx val="257142720"/>
        <c:crosses val="autoZero"/>
        <c:auto val="1"/>
        <c:lblOffset val="100"/>
        <c:baseTimeUnit val="days"/>
      </c:dateAx>
      <c:valAx>
        <c:axId val="257142720"/>
        <c:scaling>
          <c:orientation val="minMax"/>
        </c:scaling>
        <c:delete val="0"/>
        <c:axPos val="l"/>
        <c:majorGridlines>
          <c:spPr>
            <a:ln>
              <a:gradFill>
                <a:gsLst>
                  <a:gs pos="0">
                    <a:schemeClr val="bg1"/>
                  </a:gs>
                  <a:gs pos="52000">
                    <a:schemeClr val="accent1">
                      <a:tint val="44500"/>
                      <a:satMod val="160000"/>
                    </a:schemeClr>
                  </a:gs>
                  <a:gs pos="100000">
                    <a:schemeClr val="accent1">
                      <a:tint val="23500"/>
                      <a:satMod val="160000"/>
                    </a:schemeClr>
                  </a:gs>
                </a:gsLst>
                <a:lin ang="5400000" scaled="0"/>
              </a:gradFill>
            </a:ln>
          </c:spPr>
        </c:majorGridlines>
        <c:title>
          <c:tx>
            <c:rich>
              <a:bodyPr rot="0" vert="horz"/>
              <a:lstStyle/>
              <a:p>
                <a:pPr>
                  <a:defRPr sz="1200" b="0">
                    <a:latin typeface="+mn-ea"/>
                    <a:ea typeface="+mn-ea"/>
                  </a:defRPr>
                </a:pPr>
                <a:r>
                  <a:rPr lang="zh-CN" altLang="en-US" sz="1200" b="0">
                    <a:latin typeface="+mn-ea"/>
                    <a:ea typeface="+mn-ea"/>
                  </a:rPr>
                  <a:t>单位：元</a:t>
                </a:r>
                <a:r>
                  <a:rPr lang="en-US" altLang="zh-CN" sz="1200" b="0">
                    <a:latin typeface="+mn-ea"/>
                    <a:ea typeface="+mn-ea"/>
                  </a:rPr>
                  <a:t>/</a:t>
                </a:r>
                <a:r>
                  <a:rPr lang="zh-CN" altLang="en-US" sz="1200" b="0">
                    <a:latin typeface="+mn-ea"/>
                    <a:ea typeface="+mn-ea"/>
                  </a:rPr>
                  <a:t>斤</a:t>
                </a:r>
              </a:p>
            </c:rich>
          </c:tx>
          <c:layout>
            <c:manualLayout>
              <c:xMode val="edge"/>
              <c:yMode val="edge"/>
              <c:x val="0.44286769354632421"/>
              <c:y val="2.3576740808760325E-2"/>
            </c:manualLayout>
          </c:layout>
          <c:overlay val="0"/>
        </c:title>
        <c:numFmt formatCode="0.0_ " sourceLinked="0"/>
        <c:majorTickMark val="out"/>
        <c:minorTickMark val="none"/>
        <c:tickLblPos val="nextTo"/>
        <c:spPr>
          <a:solidFill>
            <a:schemeClr val="bg1"/>
          </a:solidFill>
          <a:ln w="15875">
            <a:solidFill>
              <a:schemeClr val="tx2">
                <a:lumMod val="60000"/>
                <a:lumOff val="40000"/>
              </a:schemeClr>
            </a:solidFill>
          </a:ln>
        </c:spPr>
        <c:crossAx val="179883344"/>
        <c:crosses val="autoZero"/>
        <c:crossBetween val="between"/>
      </c:valAx>
      <c:spPr>
        <a:noFill/>
        <a:ln w="25400">
          <a:noFill/>
        </a:ln>
      </c:spPr>
    </c:plotArea>
    <c:legend>
      <c:legendPos val="r"/>
      <c:layout>
        <c:manualLayout>
          <c:xMode val="edge"/>
          <c:yMode val="edge"/>
          <c:x val="0.84564546185844736"/>
          <c:y val="5.5402691283163233E-2"/>
          <c:w val="8.6553946621431441E-2"/>
          <c:h val="9.2899068392076276E-2"/>
        </c:manualLayout>
      </c:layout>
      <c:overlay val="0"/>
    </c:legend>
    <c:plotVisOnly val="1"/>
    <c:dispBlanksAs val="gap"/>
    <c:showDLblsOverMax val="0"/>
  </c:chart>
  <c:spPr>
    <a:scene3d>
      <a:camera prst="orthographicFront"/>
      <a:lightRig rig="threePt" dir="t"/>
    </a:scene3d>
    <a:sp3d>
      <a:bevelT w="165100" prst="coolSlant"/>
    </a:sp3d>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601827310564417E-2"/>
          <c:y val="3.3656813925172016E-2"/>
          <c:w val="0.9368951933518409"/>
          <c:h val="0.82402302742829281"/>
        </c:manualLayout>
      </c:layout>
      <c:lineChart>
        <c:grouping val="standard"/>
        <c:varyColors val="0"/>
        <c:ser>
          <c:idx val="0"/>
          <c:order val="0"/>
          <c:tx>
            <c:strRef>
              <c:f>Sheet1!$B$1</c:f>
              <c:strCache>
                <c:ptCount val="1"/>
                <c:pt idx="0">
                  <c:v>到厂价</c:v>
                </c:pt>
              </c:strCache>
            </c:strRef>
          </c:tx>
          <c:spPr>
            <a:ln w="34925">
              <a:solidFill>
                <a:schemeClr val="tx2">
                  <a:lumMod val="60000"/>
                  <a:lumOff val="40000"/>
                </a:schemeClr>
              </a:solidFill>
            </a:ln>
          </c:spPr>
          <c:marker>
            <c:symbol val="circle"/>
            <c:size val="6"/>
            <c:spPr>
              <a:solidFill>
                <a:schemeClr val="bg1"/>
              </a:solidFill>
            </c:spPr>
          </c:marker>
          <c:dLbls>
            <c:dLbl>
              <c:idx val="0"/>
              <c:layout>
                <c:manualLayout>
                  <c:x val="-2.0195920878334002E-2"/>
                  <c:y val="-2.568697488339731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8753355101310144E-2"/>
                  <c:y val="-2.311847965470233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4425657770238572E-2"/>
                  <c:y val="-2.311827739505758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4523618209405573E-2"/>
                  <c:y val="-2.568697488339726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8851315540477145E-2"/>
                  <c:y val="-2.568697488339731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0195920878334002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0195920878334002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3.0293994905357464E-2"/>
                  <c:y val="-2.3118277395057583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4523618209405573E-2"/>
                  <c:y val="-2.5686974883397291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3081052432381718E-2"/>
                  <c:y val="-2.3118282070953101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2.4523618209405573E-2"/>
                  <c:y val="-2.3118282070953101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2.8851315540477145E-2"/>
                  <c:y val="-2.0549786322755084E-2"/>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2.163848665535786E-2"/>
                  <c:y val="-2.0549584063069424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2.163848665535786E-2"/>
                  <c:y val="-2.0549584063069424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3081052432381718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2.0195920878334002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0"/>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1"/>
              <c:layout>
                <c:manualLayout>
                  <c:x val="-2.3081166020238176E-2"/>
                  <c:y val="-2.5687182338522442E-2"/>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1.4425657770238572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3"/>
              <c:layout>
                <c:manualLayout>
                  <c:x val="-2.4523618209405469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4"/>
              <c:layout>
                <c:manualLayout>
                  <c:x val="-1.4425657770238572E-2"/>
                  <c:y val="-2.0549584063069424E-2"/>
                </c:manualLayout>
              </c:layout>
              <c:showLegendKey val="0"/>
              <c:showVal val="1"/>
              <c:showCatName val="0"/>
              <c:showSerName val="0"/>
              <c:showPercent val="0"/>
              <c:showBubbleSize val="0"/>
              <c:extLst>
                <c:ext xmlns:c15="http://schemas.microsoft.com/office/drawing/2012/chart" uri="{CE6537A1-D6FC-4f65-9D91-7224C49458BB}"/>
              </c:extLst>
            </c:dLbl>
            <c:dLbl>
              <c:idx val="25"/>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6"/>
              <c:layout>
                <c:manualLayout>
                  <c:x val="-2.0195920878333898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7"/>
              <c:layout>
                <c:manualLayout>
                  <c:x val="-2.3081052432381718E-2"/>
                  <c:y val="-2.0549584063069424E-2"/>
                </c:manualLayout>
              </c:layout>
              <c:showLegendKey val="0"/>
              <c:showVal val="1"/>
              <c:showCatName val="0"/>
              <c:showSerName val="0"/>
              <c:showPercent val="0"/>
              <c:showBubbleSize val="0"/>
              <c:extLst>
                <c:ext xmlns:c15="http://schemas.microsoft.com/office/drawing/2012/chart" uri="{CE6537A1-D6FC-4f65-9D91-7224C49458BB}"/>
              </c:extLst>
            </c:dLbl>
            <c:dLbl>
              <c:idx val="28"/>
              <c:layout>
                <c:manualLayout>
                  <c:x val="-2.163848665535786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29"/>
              <c:layout>
                <c:manualLayout>
                  <c:x val="-2.3081166020238068E-2"/>
                  <c:y val="-2.3118282070953101E-2"/>
                </c:manualLayout>
              </c:layout>
              <c:showLegendKey val="0"/>
              <c:showVal val="1"/>
              <c:showCatName val="0"/>
              <c:showSerName val="0"/>
              <c:showPercent val="0"/>
              <c:showBubbleSize val="0"/>
              <c:extLst>
                <c:ext xmlns:c15="http://schemas.microsoft.com/office/drawing/2012/chart" uri="{CE6537A1-D6FC-4f65-9D91-7224C49458BB}"/>
              </c:extLst>
            </c:dLbl>
            <c:dLbl>
              <c:idx val="30"/>
              <c:layout>
                <c:manualLayout>
                  <c:x val="-8.6553946621431444E-3"/>
                  <c:y val="-2.0549584063069424E-2"/>
                </c:manualLayout>
              </c:layout>
              <c:showLegendKey val="0"/>
              <c:showVal val="1"/>
              <c:showCatName val="0"/>
              <c:showSerName val="0"/>
              <c:showPercent val="0"/>
              <c:showBubbleSize val="0"/>
              <c:extLst>
                <c:ext xmlns:c15="http://schemas.microsoft.com/office/drawing/2012/chart" uri="{CE6537A1-D6FC-4f65-9D91-7224C49458BB}"/>
              </c:extLst>
            </c:dLbl>
            <c:numFmt formatCode="#,##0.00_);[Red]\(#,##0.00\)" sourceLinked="0"/>
            <c:spPr>
              <a:noFill/>
              <a:ln>
                <a:noFill/>
              </a:ln>
              <a:effectLst/>
            </c:spPr>
            <c:txPr>
              <a:bodyPr/>
              <a:lstStyle/>
              <a:p>
                <a:pPr>
                  <a:defRPr>
                    <a:solidFill>
                      <a:schemeClr val="accent1">
                        <a:lumMod val="75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m"月"d"日"</c:formatCode>
                <c:ptCount val="25"/>
                <c:pt idx="0">
                  <c:v>42614</c:v>
                </c:pt>
                <c:pt idx="1">
                  <c:v>42615</c:v>
                </c:pt>
                <c:pt idx="2">
                  <c:v>42616</c:v>
                </c:pt>
                <c:pt idx="3">
                  <c:v>42617</c:v>
                </c:pt>
                <c:pt idx="4">
                  <c:v>42618</c:v>
                </c:pt>
                <c:pt idx="5">
                  <c:v>42619</c:v>
                </c:pt>
                <c:pt idx="6">
                  <c:v>42620</c:v>
                </c:pt>
                <c:pt idx="7">
                  <c:v>42621</c:v>
                </c:pt>
                <c:pt idx="8">
                  <c:v>42622</c:v>
                </c:pt>
                <c:pt idx="9">
                  <c:v>42623</c:v>
                </c:pt>
                <c:pt idx="10">
                  <c:v>42624</c:v>
                </c:pt>
                <c:pt idx="11">
                  <c:v>42625</c:v>
                </c:pt>
                <c:pt idx="12">
                  <c:v>42626</c:v>
                </c:pt>
                <c:pt idx="13">
                  <c:v>42627</c:v>
                </c:pt>
                <c:pt idx="14">
                  <c:v>42628</c:v>
                </c:pt>
                <c:pt idx="15">
                  <c:v>42629</c:v>
                </c:pt>
                <c:pt idx="16">
                  <c:v>42630</c:v>
                </c:pt>
                <c:pt idx="17">
                  <c:v>42631</c:v>
                </c:pt>
                <c:pt idx="18">
                  <c:v>42632</c:v>
                </c:pt>
                <c:pt idx="19">
                  <c:v>42633</c:v>
                </c:pt>
                <c:pt idx="20">
                  <c:v>42634</c:v>
                </c:pt>
                <c:pt idx="21">
                  <c:v>42635</c:v>
                </c:pt>
                <c:pt idx="22">
                  <c:v>42636</c:v>
                </c:pt>
                <c:pt idx="23">
                  <c:v>42637</c:v>
                </c:pt>
                <c:pt idx="24">
                  <c:v>42638</c:v>
                </c:pt>
              </c:numCache>
            </c:numRef>
          </c:cat>
          <c:val>
            <c:numRef>
              <c:f>Sheet1!$B$2:$B$26</c:f>
              <c:numCache>
                <c:formatCode>0.00_ </c:formatCode>
                <c:ptCount val="25"/>
                <c:pt idx="0">
                  <c:v>4.6500000000000004</c:v>
                </c:pt>
                <c:pt idx="1">
                  <c:v>4.5999999999999996</c:v>
                </c:pt>
                <c:pt idx="2">
                  <c:v>4.7</c:v>
                </c:pt>
                <c:pt idx="3">
                  <c:v>4.7300000000000004</c:v>
                </c:pt>
                <c:pt idx="4">
                  <c:v>4.74</c:v>
                </c:pt>
                <c:pt idx="5">
                  <c:v>4.9400000000000004</c:v>
                </c:pt>
                <c:pt idx="6">
                  <c:v>5.41</c:v>
                </c:pt>
                <c:pt idx="7">
                  <c:v>5.42</c:v>
                </c:pt>
                <c:pt idx="8">
                  <c:v>5.39</c:v>
                </c:pt>
                <c:pt idx="9">
                  <c:v>5.84</c:v>
                </c:pt>
                <c:pt idx="10">
                  <c:v>6.2</c:v>
                </c:pt>
                <c:pt idx="11">
                  <c:v>5.9</c:v>
                </c:pt>
                <c:pt idx="12">
                  <c:v>5.94</c:v>
                </c:pt>
                <c:pt idx="13">
                  <c:v>6.13</c:v>
                </c:pt>
                <c:pt idx="14">
                  <c:v>6.65</c:v>
                </c:pt>
                <c:pt idx="15">
                  <c:v>6.86</c:v>
                </c:pt>
                <c:pt idx="16">
                  <c:v>7</c:v>
                </c:pt>
                <c:pt idx="17">
                  <c:v>6.7</c:v>
                </c:pt>
                <c:pt idx="18">
                  <c:v>6.43</c:v>
                </c:pt>
                <c:pt idx="19">
                  <c:v>6.5</c:v>
                </c:pt>
                <c:pt idx="20">
                  <c:v>6.7</c:v>
                </c:pt>
                <c:pt idx="21">
                  <c:v>6.75</c:v>
                </c:pt>
                <c:pt idx="22">
                  <c:v>6.63</c:v>
                </c:pt>
                <c:pt idx="23">
                  <c:v>6.5</c:v>
                </c:pt>
                <c:pt idx="24">
                  <c:v>6.4</c:v>
                </c:pt>
              </c:numCache>
            </c:numRef>
          </c:val>
          <c:smooth val="0"/>
        </c:ser>
        <c:ser>
          <c:idx val="1"/>
          <c:order val="1"/>
          <c:tx>
            <c:strRef>
              <c:f>Sheet1!$C$1</c:f>
              <c:strCache>
                <c:ptCount val="1"/>
                <c:pt idx="0">
                  <c:v>收购价</c:v>
                </c:pt>
              </c:strCache>
            </c:strRef>
          </c:tx>
          <c:spPr>
            <a:ln w="34925">
              <a:solidFill>
                <a:schemeClr val="accent6"/>
              </a:solidFill>
            </a:ln>
          </c:spPr>
          <c:marker>
            <c:symbol val="circle"/>
            <c:size val="6"/>
            <c:spPr>
              <a:solidFill>
                <a:schemeClr val="bg1"/>
              </a:solidFill>
            </c:spPr>
          </c:marker>
          <c:dLbls>
            <c:dLbl>
              <c:idx val="0"/>
              <c:layout>
                <c:manualLayout>
                  <c:x val="-2.163848665535786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163848665535786E-2"/>
                  <c:y val="3.0824369860076778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5966183986429432E-2"/>
                  <c:y val="3.3393067348416509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163848665535786E-2"/>
                  <c:y val="3.596176483675624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8851315540477172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5966183986429404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3081052432381718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3081052432381718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163848665535786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163848665535786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019592087833395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163848665535786E-2"/>
                  <c:y val="2.5686980078836734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2.163848665535786E-2"/>
                  <c:y val="2.5686980078836734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2.4523618209405573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2.4523618209405573E-2"/>
                  <c:y val="2.5686980078836828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3081052432381718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2.163848665535786E-2"/>
                  <c:y val="3.339307410248777E-2"/>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2.0195920878334002E-2"/>
                  <c:y val="2.5686980078836734E-2"/>
                </c:manualLayout>
              </c:layout>
              <c:showLegendKey val="0"/>
              <c:showVal val="1"/>
              <c:showCatName val="0"/>
              <c:showSerName val="0"/>
              <c:showPercent val="0"/>
              <c:showBubbleSize val="0"/>
              <c:extLst>
                <c:ext xmlns:c15="http://schemas.microsoft.com/office/drawing/2012/chart" uri="{CE6537A1-D6FC-4f65-9D91-7224C49458BB}"/>
              </c:extLst>
            </c:dLbl>
            <c:dLbl>
              <c:idx val="20"/>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1"/>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1.5868223547262431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23"/>
              <c:layout>
                <c:manualLayout>
                  <c:x val="-2.1638486655357753E-2"/>
                  <c:y val="3.0824376094604183E-2"/>
                </c:manualLayout>
              </c:layout>
              <c:showLegendKey val="0"/>
              <c:showVal val="1"/>
              <c:showCatName val="0"/>
              <c:showSerName val="0"/>
              <c:showPercent val="0"/>
              <c:showBubbleSize val="0"/>
              <c:extLst>
                <c:ext xmlns:c15="http://schemas.microsoft.com/office/drawing/2012/chart" uri="{CE6537A1-D6FC-4f65-9D91-7224C49458BB}"/>
              </c:extLst>
            </c:dLbl>
            <c:dLbl>
              <c:idx val="24"/>
              <c:layout>
                <c:manualLayout>
                  <c:x val="-1.4425657770238572E-2"/>
                  <c:y val="3.0824376094604138E-2"/>
                </c:manualLayout>
              </c:layout>
              <c:showLegendKey val="0"/>
              <c:showVal val="1"/>
              <c:showCatName val="0"/>
              <c:showSerName val="0"/>
              <c:showPercent val="0"/>
              <c:showBubbleSize val="0"/>
              <c:extLst>
                <c:ext xmlns:c15="http://schemas.microsoft.com/office/drawing/2012/chart" uri="{CE6537A1-D6FC-4f65-9D91-7224C49458BB}"/>
              </c:extLst>
            </c:dLbl>
            <c:dLbl>
              <c:idx val="25"/>
              <c:layout>
                <c:manualLayout>
                  <c:x val="-2.4523618209405573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6"/>
              <c:layout>
                <c:manualLayout>
                  <c:x val="-2.1638486655357753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7"/>
              <c:layout>
                <c:manualLayout>
                  <c:x val="-2.3081052432381718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28"/>
              <c:layout>
                <c:manualLayout>
                  <c:x val="-2.5966183986429432E-2"/>
                  <c:y val="2.5686980078836734E-2"/>
                </c:manualLayout>
              </c:layout>
              <c:showLegendKey val="0"/>
              <c:showVal val="1"/>
              <c:showCatName val="0"/>
              <c:showSerName val="0"/>
              <c:showPercent val="0"/>
              <c:showBubbleSize val="0"/>
              <c:extLst>
                <c:ext xmlns:c15="http://schemas.microsoft.com/office/drawing/2012/chart" uri="{CE6537A1-D6FC-4f65-9D91-7224C49458BB}"/>
              </c:extLst>
            </c:dLbl>
            <c:dLbl>
              <c:idx val="29"/>
              <c:layout>
                <c:manualLayout>
                  <c:x val="-2.3081052432381823E-2"/>
                  <c:y val="3.0824376094604183E-2"/>
                </c:manualLayout>
              </c:layout>
              <c:showLegendKey val="0"/>
              <c:showVal val="1"/>
              <c:showCatName val="0"/>
              <c:showSerName val="0"/>
              <c:showPercent val="0"/>
              <c:showBubbleSize val="0"/>
              <c:extLst>
                <c:ext xmlns:c15="http://schemas.microsoft.com/office/drawing/2012/chart" uri="{CE6537A1-D6FC-4f65-9D91-7224C49458BB}"/>
              </c:extLst>
            </c:dLbl>
            <c:dLbl>
              <c:idx val="30"/>
              <c:layout>
                <c:manualLayout>
                  <c:x val="-1.4425657770238572E-2"/>
                  <c:y val="2.825567808672046E-2"/>
                </c:manualLayout>
              </c:layout>
              <c:showLegendKey val="0"/>
              <c:showVal val="1"/>
              <c:showCatName val="0"/>
              <c:showSerName val="0"/>
              <c:showPercent val="0"/>
              <c:showBubbleSize val="0"/>
              <c:extLst>
                <c:ext xmlns:c15="http://schemas.microsoft.com/office/drawing/2012/chart" uri="{CE6537A1-D6FC-4f65-9D91-7224C49458BB}"/>
              </c:extLst>
            </c:dLbl>
            <c:numFmt formatCode="#,##0.00_);[Red]\(#,##0.00\)" sourceLinked="0"/>
            <c:spPr>
              <a:noFill/>
              <a:ln>
                <a:noFill/>
              </a:ln>
              <a:effectLst/>
            </c:spPr>
            <c:txPr>
              <a:bodyPr/>
              <a:lstStyle/>
              <a:p>
                <a:pPr>
                  <a:defRPr>
                    <a:solidFill>
                      <a:schemeClr val="accent6">
                        <a:lumMod val="50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Sheet1!$A$2:$A$26</c:f>
              <c:numCache>
                <c:formatCode>m"月"d"日"</c:formatCode>
                <c:ptCount val="25"/>
                <c:pt idx="0">
                  <c:v>42614</c:v>
                </c:pt>
                <c:pt idx="1">
                  <c:v>42615</c:v>
                </c:pt>
                <c:pt idx="2">
                  <c:v>42616</c:v>
                </c:pt>
                <c:pt idx="3">
                  <c:v>42617</c:v>
                </c:pt>
                <c:pt idx="4">
                  <c:v>42618</c:v>
                </c:pt>
                <c:pt idx="5">
                  <c:v>42619</c:v>
                </c:pt>
                <c:pt idx="6">
                  <c:v>42620</c:v>
                </c:pt>
                <c:pt idx="7">
                  <c:v>42621</c:v>
                </c:pt>
                <c:pt idx="8">
                  <c:v>42622</c:v>
                </c:pt>
                <c:pt idx="9">
                  <c:v>42623</c:v>
                </c:pt>
                <c:pt idx="10">
                  <c:v>42624</c:v>
                </c:pt>
                <c:pt idx="11">
                  <c:v>42625</c:v>
                </c:pt>
                <c:pt idx="12">
                  <c:v>42626</c:v>
                </c:pt>
                <c:pt idx="13">
                  <c:v>42627</c:v>
                </c:pt>
                <c:pt idx="14">
                  <c:v>42628</c:v>
                </c:pt>
                <c:pt idx="15">
                  <c:v>42629</c:v>
                </c:pt>
                <c:pt idx="16">
                  <c:v>42630</c:v>
                </c:pt>
                <c:pt idx="17">
                  <c:v>42631</c:v>
                </c:pt>
                <c:pt idx="18">
                  <c:v>42632</c:v>
                </c:pt>
                <c:pt idx="19">
                  <c:v>42633</c:v>
                </c:pt>
                <c:pt idx="20">
                  <c:v>42634</c:v>
                </c:pt>
                <c:pt idx="21">
                  <c:v>42635</c:v>
                </c:pt>
                <c:pt idx="22">
                  <c:v>42636</c:v>
                </c:pt>
                <c:pt idx="23">
                  <c:v>42637</c:v>
                </c:pt>
                <c:pt idx="24">
                  <c:v>42638</c:v>
                </c:pt>
              </c:numCache>
            </c:numRef>
          </c:cat>
          <c:val>
            <c:numRef>
              <c:f>Sheet1!$C$2:$C$26</c:f>
              <c:numCache>
                <c:formatCode>0.00_ </c:formatCode>
                <c:ptCount val="25"/>
                <c:pt idx="0">
                  <c:v>4.3499999999999996</c:v>
                </c:pt>
                <c:pt idx="1">
                  <c:v>4.43</c:v>
                </c:pt>
                <c:pt idx="2">
                  <c:v>4.4800000000000004</c:v>
                </c:pt>
                <c:pt idx="3">
                  <c:v>4.46</c:v>
                </c:pt>
                <c:pt idx="4">
                  <c:v>4.49</c:v>
                </c:pt>
                <c:pt idx="5">
                  <c:v>4.6500000000000004</c:v>
                </c:pt>
                <c:pt idx="6">
                  <c:v>4.8600000000000003</c:v>
                </c:pt>
                <c:pt idx="7">
                  <c:v>5</c:v>
                </c:pt>
                <c:pt idx="8">
                  <c:v>4.9800000000000004</c:v>
                </c:pt>
                <c:pt idx="9">
                  <c:v>5.41</c:v>
                </c:pt>
                <c:pt idx="10">
                  <c:v>5.83</c:v>
                </c:pt>
                <c:pt idx="11">
                  <c:v>5.63</c:v>
                </c:pt>
                <c:pt idx="12">
                  <c:v>5.65</c:v>
                </c:pt>
                <c:pt idx="13">
                  <c:v>5.83</c:v>
                </c:pt>
                <c:pt idx="14">
                  <c:v>6.18</c:v>
                </c:pt>
                <c:pt idx="15">
                  <c:v>6.4</c:v>
                </c:pt>
                <c:pt idx="16">
                  <c:v>6.64</c:v>
                </c:pt>
                <c:pt idx="17">
                  <c:v>6.4</c:v>
                </c:pt>
                <c:pt idx="18">
                  <c:v>6.23</c:v>
                </c:pt>
                <c:pt idx="19">
                  <c:v>6.21</c:v>
                </c:pt>
                <c:pt idx="20">
                  <c:v>6.39</c:v>
                </c:pt>
                <c:pt idx="21">
                  <c:v>6.41</c:v>
                </c:pt>
                <c:pt idx="22">
                  <c:v>6.38</c:v>
                </c:pt>
                <c:pt idx="23">
                  <c:v>6.26</c:v>
                </c:pt>
                <c:pt idx="24">
                  <c:v>6.2</c:v>
                </c:pt>
              </c:numCache>
            </c:numRef>
          </c:val>
          <c:smooth val="0"/>
        </c:ser>
        <c:dLbls>
          <c:showLegendKey val="0"/>
          <c:showVal val="0"/>
          <c:showCatName val="0"/>
          <c:showSerName val="0"/>
          <c:showPercent val="0"/>
          <c:showBubbleSize val="0"/>
        </c:dLbls>
        <c:marker val="1"/>
        <c:smooth val="0"/>
        <c:axId val="257147200"/>
        <c:axId val="257147760"/>
      </c:lineChart>
      <c:dateAx>
        <c:axId val="257147200"/>
        <c:scaling>
          <c:orientation val="minMax"/>
        </c:scaling>
        <c:delete val="0"/>
        <c:axPos val="b"/>
        <c:numFmt formatCode="m&quot;月&quot;d&quot;日&quot;" sourceLinked="1"/>
        <c:majorTickMark val="out"/>
        <c:minorTickMark val="none"/>
        <c:tickLblPos val="nextTo"/>
        <c:spPr>
          <a:ln w="15875">
            <a:solidFill>
              <a:schemeClr val="tx2">
                <a:lumMod val="60000"/>
                <a:lumOff val="40000"/>
              </a:schemeClr>
            </a:solidFill>
          </a:ln>
        </c:spPr>
        <c:crossAx val="257147760"/>
        <c:crosses val="autoZero"/>
        <c:auto val="1"/>
        <c:lblOffset val="100"/>
        <c:baseTimeUnit val="days"/>
      </c:dateAx>
      <c:valAx>
        <c:axId val="257147760"/>
        <c:scaling>
          <c:orientation val="minMax"/>
        </c:scaling>
        <c:delete val="0"/>
        <c:axPos val="l"/>
        <c:majorGridlines>
          <c:spPr>
            <a:ln>
              <a:gradFill>
                <a:gsLst>
                  <a:gs pos="0">
                    <a:schemeClr val="bg1"/>
                  </a:gs>
                  <a:gs pos="52000">
                    <a:schemeClr val="accent1">
                      <a:tint val="44500"/>
                      <a:satMod val="160000"/>
                    </a:schemeClr>
                  </a:gs>
                  <a:gs pos="100000">
                    <a:schemeClr val="accent1">
                      <a:tint val="23500"/>
                      <a:satMod val="160000"/>
                    </a:schemeClr>
                  </a:gs>
                </a:gsLst>
                <a:lin ang="5400000" scaled="0"/>
              </a:gradFill>
            </a:ln>
          </c:spPr>
        </c:majorGridlines>
        <c:title>
          <c:tx>
            <c:rich>
              <a:bodyPr rot="0" vert="horz"/>
              <a:lstStyle/>
              <a:p>
                <a:pPr>
                  <a:defRPr sz="1200" b="0">
                    <a:latin typeface="+mn-ea"/>
                    <a:ea typeface="+mn-ea"/>
                  </a:defRPr>
                </a:pPr>
                <a:r>
                  <a:rPr lang="zh-CN" altLang="en-US" sz="1200" b="0">
                    <a:latin typeface="+mn-ea"/>
                    <a:ea typeface="+mn-ea"/>
                  </a:rPr>
                  <a:t>单位：元</a:t>
                </a:r>
                <a:r>
                  <a:rPr lang="en-US" altLang="zh-CN" sz="1200" b="0">
                    <a:latin typeface="+mn-ea"/>
                    <a:ea typeface="+mn-ea"/>
                  </a:rPr>
                  <a:t>/</a:t>
                </a:r>
                <a:r>
                  <a:rPr lang="zh-CN" altLang="en-US" sz="1200" b="0">
                    <a:latin typeface="+mn-ea"/>
                    <a:ea typeface="+mn-ea"/>
                  </a:rPr>
                  <a:t>斤</a:t>
                </a:r>
              </a:p>
            </c:rich>
          </c:tx>
          <c:layout>
            <c:manualLayout>
              <c:xMode val="edge"/>
              <c:yMode val="edge"/>
              <c:x val="0.42988460155310948"/>
              <c:y val="2.6144847100893792E-2"/>
            </c:manualLayout>
          </c:layout>
          <c:overlay val="0"/>
        </c:title>
        <c:numFmt formatCode="0.0_ " sourceLinked="0"/>
        <c:majorTickMark val="out"/>
        <c:minorTickMark val="none"/>
        <c:tickLblPos val="nextTo"/>
        <c:spPr>
          <a:solidFill>
            <a:schemeClr val="bg1"/>
          </a:solidFill>
          <a:ln w="15875">
            <a:solidFill>
              <a:schemeClr val="tx2">
                <a:lumMod val="60000"/>
                <a:lumOff val="40000"/>
              </a:schemeClr>
            </a:solidFill>
          </a:ln>
        </c:spPr>
        <c:crossAx val="257147200"/>
        <c:crosses val="autoZero"/>
        <c:crossBetween val="between"/>
      </c:valAx>
      <c:spPr>
        <a:noFill/>
        <a:ln w="25400">
          <a:noFill/>
        </a:ln>
      </c:spPr>
    </c:plotArea>
    <c:legend>
      <c:legendPos val="r"/>
      <c:layout>
        <c:manualLayout>
          <c:xMode val="edge"/>
          <c:yMode val="edge"/>
          <c:x val="0.8716116288262582"/>
          <c:y val="0.56657679541919581"/>
          <c:w val="8.6555106751298322E-2"/>
          <c:h val="9.2899632087473788E-2"/>
        </c:manualLayout>
      </c:layout>
      <c:overlay val="0"/>
    </c:legend>
    <c:plotVisOnly val="1"/>
    <c:dispBlanksAs val="gap"/>
    <c:showDLblsOverMax val="0"/>
  </c:chart>
  <c:spPr>
    <a:scene3d>
      <a:camera prst="orthographicFront"/>
      <a:lightRig rig="threePt" dir="t"/>
    </a:scene3d>
    <a:sp3d>
      <a:bevelT w="165100" prst="coolSlant"/>
    </a:sp3d>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98425445136E-2"/>
          <c:y val="4.3932072708738272E-2"/>
          <c:w val="0.9368951933518409"/>
          <c:h val="0.84292056608772858"/>
        </c:manualLayout>
      </c:layout>
      <c:lineChart>
        <c:grouping val="standard"/>
        <c:varyColors val="0"/>
        <c:ser>
          <c:idx val="0"/>
          <c:order val="0"/>
          <c:tx>
            <c:strRef>
              <c:f>Sheet1!$B$1</c:f>
              <c:strCache>
                <c:ptCount val="1"/>
                <c:pt idx="0">
                  <c:v>收购价</c:v>
                </c:pt>
              </c:strCache>
            </c:strRef>
          </c:tx>
          <c:spPr>
            <a:ln w="34925">
              <a:solidFill>
                <a:schemeClr val="tx2">
                  <a:lumMod val="60000"/>
                  <a:lumOff val="40000"/>
                </a:schemeClr>
              </a:solidFill>
            </a:ln>
          </c:spPr>
          <c:marker>
            <c:symbol val="circle"/>
            <c:size val="6"/>
            <c:spPr>
              <a:solidFill>
                <a:schemeClr val="bg1"/>
              </a:solidFill>
            </c:spPr>
          </c:marker>
          <c:dLbls>
            <c:dLbl>
              <c:idx val="0"/>
              <c:layout>
                <c:manualLayout>
                  <c:x val="-2.0661689644149758E-2"/>
                  <c:y val="2.680724844128930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9917665041867188E-2"/>
                  <c:y val="2.388845764512091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9219182945350466E-2"/>
                  <c:y val="1.6392434414471618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0079457555612187E-2"/>
                  <c:y val="2.444861282639012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1.8753323620872266E-2"/>
                  <c:y val="1.9031147620005351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0195953075751796E-2"/>
                  <c:y val="3.7642178854058753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863695085681286E-2"/>
                  <c:y val="3.236475244299132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863695085681286E-2"/>
                  <c:y val="2.9726039237457594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8520455336673281E-2"/>
                  <c:y val="3.5003465648525064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1.5868187467193439E-2"/>
                  <c:y val="1.8960920449653352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1.6333924035591408E-2"/>
                  <c:y val="2.9726039237457594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3779694082027576E-2"/>
                  <c:y val="1.9101167017664004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7310816922072966E-2"/>
                  <c:y val="2.1739880223197738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2.7874468650306718E-2"/>
                  <c:y val="2.4308574031072821E-2"/>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2.3197461993490001E-2"/>
                  <c:y val="1.9031147620005351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2.1638459774551037E-2"/>
                  <c:y val="2.6947079463913209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3081089229430623E-2"/>
                  <c:y val="2.1809899620856412E-2"/>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2.1638459774551092E-2"/>
                  <c:y val="2.1809899620856363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2.1638459774551092E-2"/>
                  <c:y val="3.2364752442991307E-2"/>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2.0195953075751796E-2"/>
                  <c:y val="4.028089205959251E-2"/>
                </c:manualLayout>
              </c:layout>
              <c:showLegendKey val="0"/>
              <c:showVal val="1"/>
              <c:showCatName val="0"/>
              <c:showSerName val="0"/>
              <c:showPercent val="0"/>
              <c:showBubbleSize val="0"/>
              <c:extLst>
                <c:ext xmlns:c15="http://schemas.microsoft.com/office/drawing/2012/chart" uri="{CE6537A1-D6FC-4f65-9D91-7224C49458BB}"/>
              </c:extLst>
            </c:dLbl>
            <c:dLbl>
              <c:idx val="20"/>
              <c:layout>
                <c:manualLayout>
                  <c:x val="-2.0079457555612187E-2"/>
                  <c:y val="2.1809899620856388E-2"/>
                </c:manualLayout>
              </c:layout>
              <c:showLegendKey val="0"/>
              <c:showVal val="1"/>
              <c:showCatName val="0"/>
              <c:showSerName val="0"/>
              <c:showPercent val="0"/>
              <c:showBubbleSize val="0"/>
              <c:extLst>
                <c:ext xmlns:c15="http://schemas.microsoft.com/office/drawing/2012/chart" uri="{CE6537A1-D6FC-4f65-9D91-7224C49458BB}"/>
              </c:extLst>
            </c:dLbl>
            <c:dLbl>
              <c:idx val="21"/>
              <c:layout>
                <c:manualLayout>
                  <c:x val="-1.8753323620872266E-2"/>
                  <c:y val="2.1739880223197713E-2"/>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1.8520455336673281E-2"/>
                  <c:y val="2.1809899620856388E-2"/>
                </c:manualLayout>
              </c:layout>
              <c:showLegendKey val="0"/>
              <c:showVal val="1"/>
              <c:showCatName val="0"/>
              <c:showSerName val="0"/>
              <c:showPercent val="0"/>
              <c:showBubbleSize val="0"/>
              <c:extLst>
                <c:ext xmlns:c15="http://schemas.microsoft.com/office/drawing/2012/chart" uri="{CE6537A1-D6FC-4f65-9D91-7224C49458BB}"/>
              </c:extLst>
            </c:dLbl>
            <c:dLbl>
              <c:idx val="23"/>
              <c:layout>
                <c:manualLayout>
                  <c:x val="-1.8287587052474297E-2"/>
                  <c:y val="2.7087326031923858E-2"/>
                </c:manualLayout>
              </c:layout>
              <c:showLegendKey val="0"/>
              <c:showVal val="1"/>
              <c:showCatName val="0"/>
              <c:showSerName val="0"/>
              <c:showPercent val="0"/>
              <c:showBubbleSize val="0"/>
              <c:extLst>
                <c:ext xmlns:c15="http://schemas.microsoft.com/office/drawing/2012/chart" uri="{CE6537A1-D6FC-4f65-9D91-7224C49458BB}"/>
              </c:extLst>
            </c:dLbl>
            <c:dLbl>
              <c:idx val="24"/>
              <c:layout>
                <c:manualLayout>
                  <c:x val="-1.8520455336673281E-2"/>
                  <c:y val="2.4308366258379472E-2"/>
                </c:manualLayout>
              </c:layout>
              <c:showLegendKey val="0"/>
              <c:showVal val="1"/>
              <c:showCatName val="0"/>
              <c:showSerName val="0"/>
              <c:showPercent val="0"/>
              <c:showBubbleSize val="0"/>
              <c:extLst>
                <c:ext xmlns:c15="http://schemas.microsoft.com/office/drawing/2012/chart" uri="{CE6537A1-D6FC-4f65-9D91-7224C49458BB}"/>
              </c:extLst>
            </c:dLbl>
            <c:dLbl>
              <c:idx val="25"/>
              <c:layout>
                <c:manualLayout>
                  <c:x val="-2.1638459774551092E-2"/>
                  <c:y val="2.1809691848163039E-2"/>
                </c:manualLayout>
              </c:layout>
              <c:showLegendKey val="0"/>
              <c:showVal val="1"/>
              <c:showCatName val="0"/>
              <c:showSerName val="0"/>
              <c:showPercent val="0"/>
              <c:showBubbleSize val="0"/>
              <c:extLst>
                <c:ext xmlns:c15="http://schemas.microsoft.com/office/drawing/2012/chart" uri="{CE6537A1-D6FC-4f65-9D91-7224C49458BB}"/>
              </c:extLst>
            </c:dLbl>
            <c:dLbl>
              <c:idx val="26"/>
              <c:layout>
                <c:manualLayout>
                  <c:x val="-2.4872959732568513E-2"/>
                  <c:y val="2.9725831464764246E-2"/>
                </c:manualLayout>
              </c:layout>
              <c:showLegendKey val="0"/>
              <c:showVal val="1"/>
              <c:showCatName val="0"/>
              <c:showSerName val="0"/>
              <c:showPercent val="0"/>
              <c:showBubbleSize val="0"/>
              <c:extLst>
                <c:ext xmlns:c15="http://schemas.microsoft.com/office/drawing/2012/chart" uri="{CE6537A1-D6FC-4f65-9D91-7224C49458BB}"/>
              </c:extLst>
            </c:dLbl>
            <c:dLbl>
              <c:idx val="27"/>
              <c:layout>
                <c:manualLayout>
                  <c:x val="-2.4640091448369528E-2"/>
                  <c:y val="1.9031147620005351E-2"/>
                </c:manualLayout>
              </c:layout>
              <c:showLegendKey val="0"/>
              <c:showVal val="1"/>
              <c:showCatName val="0"/>
              <c:showSerName val="0"/>
              <c:showPercent val="0"/>
              <c:showBubbleSize val="0"/>
              <c:extLst>
                <c:ext xmlns:c15="http://schemas.microsoft.com/office/drawing/2012/chart" uri="{CE6537A1-D6FC-4f65-9D91-7224C49458BB}"/>
              </c:extLst>
            </c:dLbl>
            <c:dLbl>
              <c:idx val="28"/>
              <c:layout>
                <c:manualLayout>
                  <c:x val="-2.3197461993489887E-2"/>
                  <c:y val="2.4518632224048775E-2"/>
                </c:manualLayout>
              </c:layout>
              <c:showLegendKey val="0"/>
              <c:showVal val="1"/>
              <c:showCatName val="0"/>
              <c:showSerName val="0"/>
              <c:showPercent val="0"/>
              <c:showBubbleSize val="0"/>
              <c:extLst>
                <c:ext xmlns:c15="http://schemas.microsoft.com/office/drawing/2012/chart" uri="{CE6537A1-D6FC-4f65-9D91-7224C49458BB}"/>
              </c:extLst>
            </c:dLbl>
            <c:dLbl>
              <c:idx val="29"/>
              <c:layout>
                <c:manualLayout>
                  <c:x val="-2.3081211985510854E-2"/>
                  <c:y val="1.9101167017664004E-2"/>
                </c:manualLayout>
              </c:layout>
              <c:showLegendKey val="0"/>
              <c:showVal val="1"/>
              <c:showCatName val="0"/>
              <c:showSerName val="0"/>
              <c:showPercent val="0"/>
              <c:showBubbleSize val="0"/>
              <c:extLst>
                <c:ext xmlns:c15="http://schemas.microsoft.com/office/drawing/2012/chart" uri="{CE6537A1-D6FC-4f65-9D91-7224C49458BB}"/>
              </c:extLst>
            </c:dLbl>
            <c:dLbl>
              <c:idx val="30"/>
              <c:layout>
                <c:manualLayout>
                  <c:x val="-2.5804432869364454E-2"/>
                  <c:y val="2.4308366258379472E-2"/>
                </c:manualLayout>
              </c:layout>
              <c:showLegendKey val="0"/>
              <c:showVal val="1"/>
              <c:showCatName val="0"/>
              <c:showSerName val="0"/>
              <c:showPercent val="0"/>
              <c:showBubbleSize val="0"/>
              <c:extLst>
                <c:ext xmlns:c15="http://schemas.microsoft.com/office/drawing/2012/chart" uri="{CE6537A1-D6FC-4f65-9D91-7224C49458BB}"/>
              </c:extLst>
            </c:dLbl>
            <c:dLbl>
              <c:idx val="31"/>
              <c:layout>
                <c:manualLayout>
                  <c:x val="-2.3385033284083478E-2"/>
                  <c:y val="2.6387132055337346E-2"/>
                </c:manualLayout>
              </c:layout>
              <c:showLegendKey val="0"/>
              <c:showVal val="1"/>
              <c:showCatName val="0"/>
              <c:showSerName val="0"/>
              <c:showPercent val="0"/>
              <c:showBubbleSize val="0"/>
              <c:extLst>
                <c:ext xmlns:c15="http://schemas.microsoft.com/office/drawing/2012/chart" uri="{CE6537A1-D6FC-4f65-9D91-7224C49458BB}"/>
              </c:extLst>
            </c:dLbl>
            <c:dLbl>
              <c:idx val="32"/>
              <c:layout>
                <c:manualLayout>
                  <c:x val="-2.1826031065144687E-2"/>
                  <c:y val="2.9025845260871083E-2"/>
                </c:manualLayout>
              </c:layout>
              <c:showLegendKey val="0"/>
              <c:showVal val="1"/>
              <c:showCatName val="0"/>
              <c:showSerName val="0"/>
              <c:showPercent val="0"/>
              <c:showBubbleSize val="0"/>
              <c:extLst>
                <c:ext xmlns:c15="http://schemas.microsoft.com/office/drawing/2012/chart" uri="{CE6537A1-D6FC-4f65-9D91-7224C49458BB}"/>
              </c:extLst>
            </c:dLbl>
            <c:dLbl>
              <c:idx val="33"/>
              <c:layout>
                <c:manualLayout>
                  <c:x val="-1.2472017751511251E-2"/>
                  <c:y val="2.9025845260871083E-2"/>
                </c:manualLayout>
              </c:layout>
              <c:showLegendKey val="0"/>
              <c:showVal val="1"/>
              <c:showCatName val="0"/>
              <c:showSerName val="0"/>
              <c:showPercent val="0"/>
              <c:showBubbleSize val="0"/>
              <c:extLst>
                <c:ext xmlns:c15="http://schemas.microsoft.com/office/drawing/2012/chart" uri="{CE6537A1-D6FC-4f65-9D91-7224C49458BB}"/>
              </c:extLst>
            </c:dLbl>
            <c:numFmt formatCode="#,##0.0_);[Red]\(#,##0.0\)" sourceLinked="0"/>
            <c:spPr>
              <a:noFill/>
              <a:ln>
                <a:noFill/>
              </a:ln>
              <a:effectLst/>
            </c:spPr>
            <c:txPr>
              <a:bodyPr/>
              <a:lstStyle/>
              <a:p>
                <a:pPr>
                  <a:defRPr>
                    <a:solidFill>
                      <a:schemeClr val="accent1">
                        <a:lumMod val="75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Sheet1!$A$2:$A$35</c:f>
              <c:numCache>
                <c:formatCode>m"月"d"日"</c:formatCode>
                <c:ptCount val="34"/>
                <c:pt idx="0">
                  <c:v>42639</c:v>
                </c:pt>
                <c:pt idx="1">
                  <c:v>42640</c:v>
                </c:pt>
                <c:pt idx="2">
                  <c:v>42641</c:v>
                </c:pt>
                <c:pt idx="3">
                  <c:v>42642</c:v>
                </c:pt>
                <c:pt idx="4">
                  <c:v>42643</c:v>
                </c:pt>
                <c:pt idx="5">
                  <c:v>42644</c:v>
                </c:pt>
                <c:pt idx="6">
                  <c:v>42645</c:v>
                </c:pt>
                <c:pt idx="7">
                  <c:v>42646</c:v>
                </c:pt>
                <c:pt idx="8">
                  <c:v>42647</c:v>
                </c:pt>
                <c:pt idx="9">
                  <c:v>42648</c:v>
                </c:pt>
                <c:pt idx="10">
                  <c:v>42649</c:v>
                </c:pt>
                <c:pt idx="11">
                  <c:v>42650</c:v>
                </c:pt>
                <c:pt idx="12">
                  <c:v>42651</c:v>
                </c:pt>
                <c:pt idx="13">
                  <c:v>42652</c:v>
                </c:pt>
                <c:pt idx="14">
                  <c:v>42653</c:v>
                </c:pt>
                <c:pt idx="15">
                  <c:v>42654</c:v>
                </c:pt>
                <c:pt idx="16">
                  <c:v>42655</c:v>
                </c:pt>
                <c:pt idx="17">
                  <c:v>42656</c:v>
                </c:pt>
                <c:pt idx="18">
                  <c:v>42658</c:v>
                </c:pt>
                <c:pt idx="19">
                  <c:v>42659</c:v>
                </c:pt>
                <c:pt idx="20">
                  <c:v>42660</c:v>
                </c:pt>
                <c:pt idx="21">
                  <c:v>42662</c:v>
                </c:pt>
                <c:pt idx="22">
                  <c:v>42663</c:v>
                </c:pt>
                <c:pt idx="23">
                  <c:v>42664</c:v>
                </c:pt>
                <c:pt idx="24">
                  <c:v>42665</c:v>
                </c:pt>
                <c:pt idx="25">
                  <c:v>42666</c:v>
                </c:pt>
                <c:pt idx="26">
                  <c:v>42667</c:v>
                </c:pt>
                <c:pt idx="27">
                  <c:v>42668</c:v>
                </c:pt>
                <c:pt idx="28">
                  <c:v>42669</c:v>
                </c:pt>
                <c:pt idx="29">
                  <c:v>42670</c:v>
                </c:pt>
                <c:pt idx="30">
                  <c:v>42671</c:v>
                </c:pt>
                <c:pt idx="31">
                  <c:v>42672</c:v>
                </c:pt>
                <c:pt idx="32">
                  <c:v>42673</c:v>
                </c:pt>
                <c:pt idx="33">
                  <c:v>42674</c:v>
                </c:pt>
              </c:numCache>
            </c:numRef>
          </c:cat>
          <c:val>
            <c:numRef>
              <c:f>Sheet1!$B$2:$B$35</c:f>
              <c:numCache>
                <c:formatCode>0.00_ </c:formatCode>
                <c:ptCount val="34"/>
                <c:pt idx="0">
                  <c:v>6.3</c:v>
                </c:pt>
                <c:pt idx="1">
                  <c:v>6.47</c:v>
                </c:pt>
                <c:pt idx="2">
                  <c:v>6.37</c:v>
                </c:pt>
                <c:pt idx="3">
                  <c:v>6.47</c:v>
                </c:pt>
                <c:pt idx="4">
                  <c:v>6.4</c:v>
                </c:pt>
                <c:pt idx="5">
                  <c:v>6.44</c:v>
                </c:pt>
                <c:pt idx="6">
                  <c:v>6.57</c:v>
                </c:pt>
                <c:pt idx="7">
                  <c:v>6.73</c:v>
                </c:pt>
                <c:pt idx="8">
                  <c:v>6.8</c:v>
                </c:pt>
                <c:pt idx="9">
                  <c:v>7.34</c:v>
                </c:pt>
                <c:pt idx="10">
                  <c:v>7.48</c:v>
                </c:pt>
                <c:pt idx="11">
                  <c:v>7.49</c:v>
                </c:pt>
                <c:pt idx="12">
                  <c:v>7.56</c:v>
                </c:pt>
                <c:pt idx="13">
                  <c:v>7.78</c:v>
                </c:pt>
                <c:pt idx="14">
                  <c:v>7.91</c:v>
                </c:pt>
                <c:pt idx="15">
                  <c:v>7.82</c:v>
                </c:pt>
                <c:pt idx="16">
                  <c:v>7.94</c:v>
                </c:pt>
                <c:pt idx="17">
                  <c:v>7.93</c:v>
                </c:pt>
                <c:pt idx="18">
                  <c:v>8.25</c:v>
                </c:pt>
                <c:pt idx="19">
                  <c:v>8.5500000000000007</c:v>
                </c:pt>
                <c:pt idx="20">
                  <c:v>8.1300000000000008</c:v>
                </c:pt>
                <c:pt idx="21">
                  <c:v>8.14</c:v>
                </c:pt>
                <c:pt idx="22">
                  <c:v>8.52</c:v>
                </c:pt>
                <c:pt idx="23">
                  <c:v>8.74</c:v>
                </c:pt>
                <c:pt idx="24">
                  <c:v>8.92</c:v>
                </c:pt>
                <c:pt idx="25">
                  <c:v>8.8800000000000008</c:v>
                </c:pt>
                <c:pt idx="26">
                  <c:v>8.7899999999999991</c:v>
                </c:pt>
                <c:pt idx="27">
                  <c:v>8.67</c:v>
                </c:pt>
                <c:pt idx="28">
                  <c:v>8.74</c:v>
                </c:pt>
                <c:pt idx="29">
                  <c:v>8.84</c:v>
                </c:pt>
                <c:pt idx="30">
                  <c:v>8.92</c:v>
                </c:pt>
                <c:pt idx="31">
                  <c:v>7.42</c:v>
                </c:pt>
                <c:pt idx="32">
                  <c:v>7.46</c:v>
                </c:pt>
                <c:pt idx="33">
                  <c:v>7.64</c:v>
                </c:pt>
              </c:numCache>
            </c:numRef>
          </c:val>
          <c:smooth val="0"/>
        </c:ser>
        <c:ser>
          <c:idx val="1"/>
          <c:order val="1"/>
          <c:tx>
            <c:strRef>
              <c:f>Sheet1!$C$1</c:f>
              <c:strCache>
                <c:ptCount val="1"/>
                <c:pt idx="0">
                  <c:v>到厂价</c:v>
                </c:pt>
              </c:strCache>
            </c:strRef>
          </c:tx>
          <c:spPr>
            <a:ln w="34925">
              <a:solidFill>
                <a:schemeClr val="accent6"/>
              </a:solidFill>
            </a:ln>
          </c:spPr>
          <c:marker>
            <c:symbol val="circle"/>
            <c:size val="6"/>
            <c:spPr>
              <a:solidFill>
                <a:schemeClr val="bg1"/>
              </a:solidFill>
            </c:spPr>
          </c:marker>
          <c:dLbls>
            <c:dLbl>
              <c:idx val="0"/>
              <c:layout>
                <c:manualLayout>
                  <c:x val="-2.1638459774551092E-2"/>
                  <c:y val="-4.035091145725118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2382361620753438E-2"/>
                  <c:y val="-2.4588651621707425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1218020199758499E-2"/>
                  <c:y val="-1.8821089427029401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2.1405468734271876E-2"/>
                  <c:y val="-2.7157345429582511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1056350442093748E-2"/>
                  <c:y val="-3.7712198251717448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7525227602048358E-2"/>
                  <c:y val="-2.4518632224048775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6199216423388665E-2"/>
                  <c:y val="-2.972603923745759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8404205328694166E-2"/>
                  <c:y val="-2.7087326031923858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1.8520455336673281E-2"/>
                  <c:y val="-2.9796058635116245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4756464212428907E-2"/>
                  <c:y val="-2.9796058635116245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4872959732568513E-2"/>
                  <c:y val="-2.7087326031923858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4756464212428907E-2"/>
                  <c:y val="-2.1809899620856388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2.1638459774551092E-2"/>
                  <c:y val="-2.44486128263901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2.6315466431367812E-2"/>
                  <c:y val="-2.4448612826390125E-2"/>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2.4523595928229922E-2"/>
                  <c:y val="-3.2364752442991307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2.2964716465371245E-2"/>
                  <c:y val="-2.7087533804617207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3081089229430623E-2"/>
                  <c:y val="-2.7157345429582511E-2"/>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2.1638459774551092E-2"/>
                  <c:y val="-2.9726039237457594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2.9433470869245623E-2"/>
                  <c:y val="-3.2574810635967281E-2"/>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2.0195953075751796E-2"/>
                  <c:y val="-1.6532473209788932E-2"/>
                </c:manualLayout>
              </c:layout>
              <c:showLegendKey val="0"/>
              <c:showVal val="1"/>
              <c:showCatName val="0"/>
              <c:showSerName val="0"/>
              <c:showPercent val="0"/>
              <c:showBubbleSize val="0"/>
              <c:extLst>
                <c:ext xmlns:c15="http://schemas.microsoft.com/office/drawing/2012/chart" uri="{CE6537A1-D6FC-4f65-9D91-7224C49458BB}"/>
              </c:extLst>
            </c:dLbl>
            <c:dLbl>
              <c:idx val="20"/>
              <c:layout>
                <c:manualLayout>
                  <c:x val="-2.0079457555612187E-2"/>
                  <c:y val="-2.4448612826390125E-2"/>
                </c:manualLayout>
              </c:layout>
              <c:showLegendKey val="0"/>
              <c:showVal val="1"/>
              <c:showCatName val="0"/>
              <c:showSerName val="0"/>
              <c:showPercent val="0"/>
              <c:showBubbleSize val="0"/>
              <c:extLst>
                <c:ext xmlns:c15="http://schemas.microsoft.com/office/drawing/2012/chart" uri="{CE6537A1-D6FC-4f65-9D91-7224C49458BB}"/>
              </c:extLst>
            </c:dLbl>
            <c:dLbl>
              <c:idx val="21"/>
              <c:layout>
                <c:manualLayout>
                  <c:x val="-2.6315466431367812E-2"/>
                  <c:y val="-2.7087326031923858E-2"/>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2.6199093667308434E-2"/>
                  <c:y val="-1.9241205812981294E-2"/>
                </c:manualLayout>
              </c:layout>
              <c:showLegendKey val="0"/>
              <c:showVal val="1"/>
              <c:showCatName val="0"/>
              <c:showSerName val="0"/>
              <c:showPercent val="0"/>
              <c:showBubbleSize val="0"/>
              <c:extLst>
                <c:ext xmlns:c15="http://schemas.microsoft.com/office/drawing/2012/chart" uri="{CE6537A1-D6FC-4f65-9D91-7224C49458BB}"/>
              </c:extLst>
            </c:dLbl>
            <c:dLbl>
              <c:idx val="23"/>
              <c:layout>
                <c:manualLayout>
                  <c:x val="-2.6315466431367812E-2"/>
                  <c:y val="-1.4033798799572486E-2"/>
                </c:manualLayout>
              </c:layout>
              <c:showLegendKey val="0"/>
              <c:showVal val="1"/>
              <c:showCatName val="0"/>
              <c:showSerName val="0"/>
              <c:showPercent val="0"/>
              <c:showBubbleSize val="0"/>
              <c:extLst>
                <c:ext xmlns:c15="http://schemas.microsoft.com/office/drawing/2012/chart" uri="{CE6537A1-D6FC-4f65-9D91-7224C49458BB}"/>
              </c:extLst>
            </c:dLbl>
            <c:dLbl>
              <c:idx val="24"/>
              <c:layout>
                <c:manualLayout>
                  <c:x val="-2.6315466431367812E-2"/>
                  <c:y val="-2.1879919018515041E-2"/>
                </c:manualLayout>
              </c:layout>
              <c:showLegendKey val="0"/>
              <c:showVal val="1"/>
              <c:showCatName val="0"/>
              <c:showSerName val="0"/>
              <c:showPercent val="0"/>
              <c:showBubbleSize val="0"/>
              <c:extLst>
                <c:ext xmlns:c15="http://schemas.microsoft.com/office/drawing/2012/chart" uri="{CE6537A1-D6FC-4f65-9D91-7224C49458BB}"/>
              </c:extLst>
            </c:dLbl>
            <c:dLbl>
              <c:idx val="25"/>
              <c:layout>
                <c:manualLayout>
                  <c:x val="-2.2964593709291013E-2"/>
                  <c:y val="-2.7087533804617207E-2"/>
                </c:manualLayout>
              </c:layout>
              <c:showLegendKey val="0"/>
              <c:showVal val="1"/>
              <c:showCatName val="0"/>
              <c:showSerName val="0"/>
              <c:showPercent val="0"/>
              <c:showBubbleSize val="0"/>
              <c:extLst>
                <c:ext xmlns:c15="http://schemas.microsoft.com/office/drawing/2012/chart" uri="{CE6537A1-D6FC-4f65-9D91-7224C49458BB}"/>
              </c:extLst>
            </c:dLbl>
            <c:dLbl>
              <c:idx val="26"/>
              <c:layout>
                <c:manualLayout>
                  <c:x val="-2.4756464212428907E-2"/>
                  <c:y val="-2.4448612826390125E-2"/>
                </c:manualLayout>
              </c:layout>
              <c:showLegendKey val="0"/>
              <c:showVal val="1"/>
              <c:showCatName val="0"/>
              <c:showSerName val="0"/>
              <c:showPercent val="0"/>
              <c:showBubbleSize val="0"/>
              <c:extLst>
                <c:ext xmlns:c15="http://schemas.microsoft.com/office/drawing/2012/chart" uri="{CE6537A1-D6FC-4f65-9D91-7224C49458BB}"/>
              </c:extLst>
            </c:dLbl>
            <c:dLbl>
              <c:idx val="27"/>
              <c:layout>
                <c:manualLayout>
                  <c:x val="-2.4640091448369528E-2"/>
                  <c:y val="-1.9241205812981305E-2"/>
                </c:manualLayout>
              </c:layout>
              <c:showLegendKey val="0"/>
              <c:showVal val="1"/>
              <c:showCatName val="0"/>
              <c:showSerName val="0"/>
              <c:showPercent val="0"/>
              <c:showBubbleSize val="0"/>
              <c:extLst>
                <c:ext xmlns:c15="http://schemas.microsoft.com/office/drawing/2012/chart" uri="{CE6537A1-D6FC-4f65-9D91-7224C49458BB}"/>
              </c:extLst>
            </c:dLbl>
            <c:dLbl>
              <c:idx val="28"/>
              <c:layout>
                <c:manualLayout>
                  <c:x val="-2.4407223164170544E-2"/>
                  <c:y val="-2.9726039237457594E-2"/>
                </c:manualLayout>
              </c:layout>
              <c:showLegendKey val="0"/>
              <c:showVal val="1"/>
              <c:showCatName val="0"/>
              <c:showSerName val="0"/>
              <c:showPercent val="0"/>
              <c:showBubbleSize val="0"/>
              <c:extLst>
                <c:ext xmlns:c15="http://schemas.microsoft.com/office/drawing/2012/chart" uri="{CE6537A1-D6FC-4f65-9D91-7224C49458BB}"/>
              </c:extLst>
            </c:dLbl>
            <c:dLbl>
              <c:idx val="29"/>
              <c:layout>
                <c:manualLayout>
                  <c:x val="-2.3081089229430508E-2"/>
                  <c:y val="-1.4034006572265835E-2"/>
                </c:manualLayout>
              </c:layout>
              <c:showLegendKey val="0"/>
              <c:showVal val="1"/>
              <c:showCatName val="0"/>
              <c:showSerName val="0"/>
              <c:showPercent val="0"/>
              <c:showBubbleSize val="0"/>
              <c:extLst>
                <c:ext xmlns:c15="http://schemas.microsoft.com/office/drawing/2012/chart" uri="{CE6537A1-D6FC-4f65-9D91-7224C49458BB}"/>
              </c:extLst>
            </c:dLbl>
            <c:dLbl>
              <c:idx val="30"/>
              <c:layout>
                <c:manualLayout>
                  <c:x val="-2.2220691863088671E-2"/>
                  <c:y val="-2.4518632224048782E-2"/>
                </c:manualLayout>
              </c:layout>
              <c:showLegendKey val="0"/>
              <c:showVal val="1"/>
              <c:showCatName val="0"/>
              <c:showSerName val="0"/>
              <c:showPercent val="0"/>
              <c:showBubbleSize val="0"/>
              <c:extLst>
                <c:ext xmlns:c15="http://schemas.microsoft.com/office/drawing/2012/chart" uri="{CE6537A1-D6FC-4f65-9D91-7224C49458BB}"/>
              </c:extLst>
            </c:dLbl>
            <c:dLbl>
              <c:idx val="31"/>
              <c:layout>
                <c:manualLayout>
                  <c:x val="-2.1826031065144573E-2"/>
                  <c:y val="-1.8471200211429492E-2"/>
                </c:manualLayout>
              </c:layout>
              <c:showLegendKey val="0"/>
              <c:showVal val="1"/>
              <c:showCatName val="0"/>
              <c:showSerName val="0"/>
              <c:showPercent val="0"/>
              <c:showBubbleSize val="0"/>
              <c:extLst>
                <c:ext xmlns:c15="http://schemas.microsoft.com/office/drawing/2012/chart" uri="{CE6537A1-D6FC-4f65-9D91-7224C49458BB}"/>
              </c:extLst>
            </c:dLbl>
            <c:dLbl>
              <c:idx val="32"/>
              <c:layout>
                <c:manualLayout>
                  <c:x val="-2.1826031065144687E-2"/>
                  <c:y val="-1.3193566027668673E-2"/>
                </c:manualLayout>
              </c:layout>
              <c:showLegendKey val="0"/>
              <c:showVal val="1"/>
              <c:showCatName val="0"/>
              <c:showSerName val="0"/>
              <c:showPercent val="0"/>
              <c:showBubbleSize val="0"/>
              <c:extLst>
                <c:ext xmlns:c15="http://schemas.microsoft.com/office/drawing/2012/chart" uri="{CE6537A1-D6FC-4f65-9D91-7224C49458BB}"/>
              </c:extLst>
            </c:dLbl>
            <c:dLbl>
              <c:idx val="33"/>
              <c:layout>
                <c:manualLayout>
                  <c:x val="-1.4031019970450156E-2"/>
                  <c:y val="-2.6387132055337322E-2"/>
                </c:manualLayout>
              </c:layout>
              <c:showLegendKey val="0"/>
              <c:showVal val="1"/>
              <c:showCatName val="0"/>
              <c:showSerName val="0"/>
              <c:showPercent val="0"/>
              <c:showBubbleSize val="0"/>
              <c:extLst>
                <c:ext xmlns:c15="http://schemas.microsoft.com/office/drawing/2012/chart" uri="{CE6537A1-D6FC-4f65-9D91-7224C49458BB}"/>
              </c:extLst>
            </c:dLbl>
            <c:numFmt formatCode="#,##0.0_);[Red]\(#,##0.0\)" sourceLinked="0"/>
            <c:spPr>
              <a:noFill/>
              <a:ln>
                <a:noFill/>
              </a:ln>
              <a:effectLst/>
            </c:spPr>
            <c:txPr>
              <a:bodyPr/>
              <a:lstStyle/>
              <a:p>
                <a:pPr>
                  <a:defRPr>
                    <a:solidFill>
                      <a:schemeClr val="accent6">
                        <a:lumMod val="50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Sheet1!$A$2:$A$35</c:f>
              <c:numCache>
                <c:formatCode>m"月"d"日"</c:formatCode>
                <c:ptCount val="34"/>
                <c:pt idx="0">
                  <c:v>42639</c:v>
                </c:pt>
                <c:pt idx="1">
                  <c:v>42640</c:v>
                </c:pt>
                <c:pt idx="2">
                  <c:v>42641</c:v>
                </c:pt>
                <c:pt idx="3">
                  <c:v>42642</c:v>
                </c:pt>
                <c:pt idx="4">
                  <c:v>42643</c:v>
                </c:pt>
                <c:pt idx="5">
                  <c:v>42644</c:v>
                </c:pt>
                <c:pt idx="6">
                  <c:v>42645</c:v>
                </c:pt>
                <c:pt idx="7">
                  <c:v>42646</c:v>
                </c:pt>
                <c:pt idx="8">
                  <c:v>42647</c:v>
                </c:pt>
                <c:pt idx="9">
                  <c:v>42648</c:v>
                </c:pt>
                <c:pt idx="10">
                  <c:v>42649</c:v>
                </c:pt>
                <c:pt idx="11">
                  <c:v>42650</c:v>
                </c:pt>
                <c:pt idx="12">
                  <c:v>42651</c:v>
                </c:pt>
                <c:pt idx="13">
                  <c:v>42652</c:v>
                </c:pt>
                <c:pt idx="14">
                  <c:v>42653</c:v>
                </c:pt>
                <c:pt idx="15">
                  <c:v>42654</c:v>
                </c:pt>
                <c:pt idx="16">
                  <c:v>42655</c:v>
                </c:pt>
                <c:pt idx="17">
                  <c:v>42656</c:v>
                </c:pt>
                <c:pt idx="18">
                  <c:v>42658</c:v>
                </c:pt>
                <c:pt idx="19">
                  <c:v>42659</c:v>
                </c:pt>
                <c:pt idx="20">
                  <c:v>42660</c:v>
                </c:pt>
                <c:pt idx="21">
                  <c:v>42662</c:v>
                </c:pt>
                <c:pt idx="22">
                  <c:v>42663</c:v>
                </c:pt>
                <c:pt idx="23">
                  <c:v>42664</c:v>
                </c:pt>
                <c:pt idx="24">
                  <c:v>42665</c:v>
                </c:pt>
                <c:pt idx="25">
                  <c:v>42666</c:v>
                </c:pt>
                <c:pt idx="26">
                  <c:v>42667</c:v>
                </c:pt>
                <c:pt idx="27">
                  <c:v>42668</c:v>
                </c:pt>
                <c:pt idx="28">
                  <c:v>42669</c:v>
                </c:pt>
                <c:pt idx="29">
                  <c:v>42670</c:v>
                </c:pt>
                <c:pt idx="30">
                  <c:v>42671</c:v>
                </c:pt>
                <c:pt idx="31">
                  <c:v>42672</c:v>
                </c:pt>
                <c:pt idx="32">
                  <c:v>42673</c:v>
                </c:pt>
                <c:pt idx="33">
                  <c:v>42674</c:v>
                </c:pt>
              </c:numCache>
            </c:numRef>
          </c:cat>
          <c:val>
            <c:numRef>
              <c:f>Sheet1!$C$2:$C$35</c:f>
              <c:numCache>
                <c:formatCode>0.00_ </c:formatCode>
                <c:ptCount val="34"/>
                <c:pt idx="0">
                  <c:v>6.55</c:v>
                </c:pt>
                <c:pt idx="1">
                  <c:v>6.93</c:v>
                </c:pt>
                <c:pt idx="2">
                  <c:v>6.83</c:v>
                </c:pt>
                <c:pt idx="3">
                  <c:v>6.9</c:v>
                </c:pt>
                <c:pt idx="4">
                  <c:v>6.77</c:v>
                </c:pt>
                <c:pt idx="5">
                  <c:v>6.77</c:v>
                </c:pt>
                <c:pt idx="6">
                  <c:v>6.88</c:v>
                </c:pt>
                <c:pt idx="7">
                  <c:v>7.1</c:v>
                </c:pt>
                <c:pt idx="8">
                  <c:v>7.09</c:v>
                </c:pt>
                <c:pt idx="9">
                  <c:v>7.81</c:v>
                </c:pt>
                <c:pt idx="10">
                  <c:v>7.71</c:v>
                </c:pt>
                <c:pt idx="11">
                  <c:v>7.72</c:v>
                </c:pt>
                <c:pt idx="12">
                  <c:v>7.9</c:v>
                </c:pt>
                <c:pt idx="13">
                  <c:v>8.26</c:v>
                </c:pt>
                <c:pt idx="14">
                  <c:v>8.35</c:v>
                </c:pt>
                <c:pt idx="15">
                  <c:v>8.24</c:v>
                </c:pt>
                <c:pt idx="16">
                  <c:v>8.43</c:v>
                </c:pt>
                <c:pt idx="17">
                  <c:v>8.4</c:v>
                </c:pt>
                <c:pt idx="18">
                  <c:v>8.73</c:v>
                </c:pt>
                <c:pt idx="19">
                  <c:v>8.94</c:v>
                </c:pt>
                <c:pt idx="20">
                  <c:v>8.4499999999999993</c:v>
                </c:pt>
                <c:pt idx="21">
                  <c:v>8.44</c:v>
                </c:pt>
                <c:pt idx="22">
                  <c:v>8.89</c:v>
                </c:pt>
                <c:pt idx="23">
                  <c:v>9.16</c:v>
                </c:pt>
                <c:pt idx="24">
                  <c:v>9.43</c:v>
                </c:pt>
                <c:pt idx="25">
                  <c:v>9.3800000000000008</c:v>
                </c:pt>
                <c:pt idx="26">
                  <c:v>9.23</c:v>
                </c:pt>
                <c:pt idx="27">
                  <c:v>9.08</c:v>
                </c:pt>
                <c:pt idx="28">
                  <c:v>9.15</c:v>
                </c:pt>
                <c:pt idx="29">
                  <c:v>9.35</c:v>
                </c:pt>
                <c:pt idx="30">
                  <c:v>9.41</c:v>
                </c:pt>
                <c:pt idx="31">
                  <c:v>7.78</c:v>
                </c:pt>
                <c:pt idx="32">
                  <c:v>7.83</c:v>
                </c:pt>
                <c:pt idx="33">
                  <c:v>8.06</c:v>
                </c:pt>
              </c:numCache>
            </c:numRef>
          </c:val>
          <c:smooth val="0"/>
        </c:ser>
        <c:dLbls>
          <c:showLegendKey val="0"/>
          <c:showVal val="0"/>
          <c:showCatName val="0"/>
          <c:showSerName val="0"/>
          <c:showPercent val="0"/>
          <c:showBubbleSize val="0"/>
        </c:dLbls>
        <c:marker val="1"/>
        <c:smooth val="0"/>
        <c:axId val="258087664"/>
        <c:axId val="258088224"/>
      </c:lineChart>
      <c:dateAx>
        <c:axId val="258087664"/>
        <c:scaling>
          <c:orientation val="minMax"/>
        </c:scaling>
        <c:delete val="0"/>
        <c:axPos val="b"/>
        <c:numFmt formatCode="m&quot;月&quot;d&quot;日&quot;" sourceLinked="1"/>
        <c:majorTickMark val="out"/>
        <c:minorTickMark val="none"/>
        <c:tickLblPos val="nextTo"/>
        <c:spPr>
          <a:ln w="15875">
            <a:solidFill>
              <a:schemeClr val="tx2">
                <a:lumMod val="60000"/>
                <a:lumOff val="40000"/>
              </a:schemeClr>
            </a:solidFill>
          </a:ln>
        </c:spPr>
        <c:crossAx val="258088224"/>
        <c:crosses val="autoZero"/>
        <c:auto val="1"/>
        <c:lblOffset val="100"/>
        <c:baseTimeUnit val="days"/>
      </c:dateAx>
      <c:valAx>
        <c:axId val="258088224"/>
        <c:scaling>
          <c:orientation val="minMax"/>
        </c:scaling>
        <c:delete val="0"/>
        <c:axPos val="l"/>
        <c:majorGridlines>
          <c:spPr>
            <a:ln>
              <a:gradFill>
                <a:gsLst>
                  <a:gs pos="0">
                    <a:schemeClr val="bg1"/>
                  </a:gs>
                  <a:gs pos="52000">
                    <a:schemeClr val="accent1">
                      <a:tint val="44500"/>
                      <a:satMod val="160000"/>
                    </a:schemeClr>
                  </a:gs>
                  <a:gs pos="100000">
                    <a:schemeClr val="accent1">
                      <a:tint val="23500"/>
                      <a:satMod val="160000"/>
                    </a:schemeClr>
                  </a:gs>
                </a:gsLst>
                <a:lin ang="5400000" scaled="0"/>
              </a:gradFill>
            </a:ln>
          </c:spPr>
        </c:majorGridlines>
        <c:title>
          <c:tx>
            <c:rich>
              <a:bodyPr rot="0" vert="horz"/>
              <a:lstStyle/>
              <a:p>
                <a:pPr>
                  <a:defRPr sz="1200" b="0">
                    <a:latin typeface="+mn-ea"/>
                    <a:ea typeface="+mn-ea"/>
                  </a:defRPr>
                </a:pPr>
                <a:r>
                  <a:rPr lang="zh-CN" altLang="en-US" sz="1200" b="0">
                    <a:latin typeface="+mn-ea"/>
                    <a:ea typeface="+mn-ea"/>
                  </a:rPr>
                  <a:t>单位：元</a:t>
                </a:r>
                <a:r>
                  <a:rPr lang="en-US" altLang="zh-CN" sz="1200" b="0">
                    <a:latin typeface="+mn-ea"/>
                    <a:ea typeface="+mn-ea"/>
                  </a:rPr>
                  <a:t>/</a:t>
                </a:r>
                <a:r>
                  <a:rPr lang="zh-CN" altLang="en-US" sz="1200" b="0">
                    <a:latin typeface="+mn-ea"/>
                    <a:ea typeface="+mn-ea"/>
                  </a:rPr>
                  <a:t>斤</a:t>
                </a:r>
              </a:p>
            </c:rich>
          </c:tx>
          <c:layout>
            <c:manualLayout>
              <c:xMode val="edge"/>
              <c:yMode val="edge"/>
              <c:x val="0.44142512776930032"/>
              <c:y val="2.8714369219131453E-2"/>
            </c:manualLayout>
          </c:layout>
          <c:overlay val="0"/>
        </c:title>
        <c:numFmt formatCode="0.0_ " sourceLinked="0"/>
        <c:majorTickMark val="out"/>
        <c:minorTickMark val="none"/>
        <c:tickLblPos val="nextTo"/>
        <c:spPr>
          <a:solidFill>
            <a:schemeClr val="bg1"/>
          </a:solidFill>
          <a:ln w="15875">
            <a:solidFill>
              <a:schemeClr val="tx2">
                <a:lumMod val="60000"/>
                <a:lumOff val="40000"/>
              </a:schemeClr>
            </a:solidFill>
          </a:ln>
        </c:spPr>
        <c:crossAx val="258087664"/>
        <c:crosses val="autoZero"/>
        <c:crossBetween val="between"/>
      </c:valAx>
      <c:spPr>
        <a:noFill/>
        <a:ln w="25400">
          <a:noFill/>
        </a:ln>
      </c:spPr>
    </c:plotArea>
    <c:legend>
      <c:legendPos val="r"/>
      <c:layout>
        <c:manualLayout>
          <c:xMode val="edge"/>
          <c:yMode val="edge"/>
          <c:x val="0.7489935547978489"/>
          <c:y val="0.37135480399910198"/>
          <c:w val="8.6553946621431441E-2"/>
          <c:h val="9.2899068392076276E-2"/>
        </c:manualLayout>
      </c:layout>
      <c:overlay val="0"/>
    </c:legend>
    <c:plotVisOnly val="1"/>
    <c:dispBlanksAs val="gap"/>
    <c:showDLblsOverMax val="0"/>
  </c:chart>
  <c:spPr>
    <a:scene3d>
      <a:camera prst="orthographicFront"/>
      <a:lightRig rig="threePt" dir="t"/>
    </a:scene3d>
    <a:sp3d>
      <a:bevelT w="165100" prst="coolSlant"/>
    </a:sp3d>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388998425445136E-2"/>
          <c:y val="4.6415697140191406E-2"/>
          <c:w val="0.9368951933518409"/>
          <c:h val="0.84292056608772858"/>
        </c:manualLayout>
      </c:layout>
      <c:lineChart>
        <c:grouping val="standard"/>
        <c:varyColors val="0"/>
        <c:ser>
          <c:idx val="0"/>
          <c:order val="0"/>
          <c:tx>
            <c:strRef>
              <c:f>Sheet1!$B$1</c:f>
              <c:strCache>
                <c:ptCount val="1"/>
                <c:pt idx="0">
                  <c:v>收购价</c:v>
                </c:pt>
              </c:strCache>
            </c:strRef>
          </c:tx>
          <c:spPr>
            <a:ln w="34925">
              <a:solidFill>
                <a:schemeClr val="tx2">
                  <a:lumMod val="60000"/>
                  <a:lumOff val="40000"/>
                </a:schemeClr>
              </a:solidFill>
            </a:ln>
          </c:spPr>
          <c:marker>
            <c:symbol val="circle"/>
            <c:size val="6"/>
            <c:spPr>
              <a:solidFill>
                <a:schemeClr val="bg1"/>
              </a:solidFill>
            </c:spPr>
          </c:marker>
          <c:dLbls>
            <c:dLbl>
              <c:idx val="0"/>
              <c:layout>
                <c:manualLayout>
                  <c:x val="-2.5255356617295933E-2"/>
                  <c:y val="4.000081446895793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5157550720485248E-2"/>
                  <c:y val="2.9165884056188383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2265800875926067E-2"/>
                  <c:y val="3.7502140058741494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3.0293881317501003E-2"/>
                  <c:y val="3.4035271662755093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2.5966183986429404E-2"/>
                  <c:y val="2.483936603026294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8753355101310144E-2"/>
                  <c:y val="2.9257493822276822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6384373471173769E-2"/>
                  <c:y val="2.7087326031923858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0195977250091122E-2"/>
                  <c:y val="3.2364752442991376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4732632046731592E-2"/>
                  <c:y val="3.5003465648525113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2056759775229653E-2"/>
                  <c:y val="3.7432120661082847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0927621102528569E-2"/>
                  <c:y val="2.4448612826390125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0614059451483948E-2"/>
                  <c:y val="3.2294733045332674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1.8857919295516872E-2"/>
                  <c:y val="4.0210872661933884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2.0091334880919662E-2"/>
                  <c:y val="2.9586000442140291E-2"/>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2.4732632046731651E-2"/>
                  <c:y val="2.4308574031072821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2.4732632046731651E-2"/>
                  <c:y val="2.6947287236606558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153391338584212E-2"/>
                  <c:y val="3.2364752442991328E-2"/>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2.1638433936190325E-2"/>
                  <c:y val="3.5003465648525064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2.1638433936190325E-2"/>
                  <c:y val="2.9726039237457594E-2"/>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2.7931472526444318E-2"/>
                  <c:y val="2.9726039237457594E-2"/>
                </c:manualLayout>
              </c:layout>
              <c:showLegendKey val="0"/>
              <c:showVal val="1"/>
              <c:showCatName val="0"/>
              <c:showSerName val="0"/>
              <c:showPercent val="0"/>
              <c:showBubbleSize val="0"/>
              <c:extLst>
                <c:ext xmlns:c15="http://schemas.microsoft.com/office/drawing/2012/chart" uri="{CE6537A1-D6FC-4f65-9D91-7224C49458BB}"/>
              </c:extLst>
            </c:dLbl>
            <c:dLbl>
              <c:idx val="20"/>
              <c:layout>
                <c:manualLayout>
                  <c:x val="-3.2468127323084961E-2"/>
                  <c:y val="2.7087326031923858E-2"/>
                </c:manualLayout>
              </c:layout>
              <c:showLegendKey val="0"/>
              <c:showVal val="1"/>
              <c:showCatName val="0"/>
              <c:showSerName val="0"/>
              <c:showPercent val="0"/>
              <c:showBubbleSize val="0"/>
              <c:extLst>
                <c:ext xmlns:c15="http://schemas.microsoft.com/office/drawing/2012/chart" uri="{CE6537A1-D6FC-4f65-9D91-7224C49458BB}"/>
              </c:extLst>
            </c:dLbl>
            <c:dLbl>
              <c:idx val="21"/>
              <c:layout>
                <c:manualLayout>
                  <c:x val="-3.0293994905357356E-2"/>
                  <c:y val="3.1826207766748132E-2"/>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2.1638486655357964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3"/>
              <c:layout>
                <c:manualLayout>
                  <c:x val="-2.4523618209405469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4"/>
              <c:layout>
                <c:manualLayout>
                  <c:x val="-2.163848665535786E-2"/>
                  <c:y val="-2.0549584063069424E-2"/>
                </c:manualLayout>
              </c:layout>
              <c:showLegendKey val="0"/>
              <c:showVal val="1"/>
              <c:showCatName val="0"/>
              <c:showSerName val="0"/>
              <c:showPercent val="0"/>
              <c:showBubbleSize val="0"/>
              <c:extLst>
                <c:ext xmlns:c15="http://schemas.microsoft.com/office/drawing/2012/chart" uri="{CE6537A1-D6FC-4f65-9D91-7224C49458BB}"/>
              </c:extLst>
            </c:dLbl>
            <c:dLbl>
              <c:idx val="25"/>
              <c:layout>
                <c:manualLayout>
                  <c:x val="-2.163848665535786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6"/>
              <c:layout>
                <c:manualLayout>
                  <c:x val="-2.0195920878333898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7"/>
              <c:layout>
                <c:manualLayout>
                  <c:x val="-2.3081052432381718E-2"/>
                  <c:y val="-2.0549584063069424E-2"/>
                </c:manualLayout>
              </c:layout>
              <c:showLegendKey val="0"/>
              <c:showVal val="1"/>
              <c:showCatName val="0"/>
              <c:showSerName val="0"/>
              <c:showPercent val="0"/>
              <c:showBubbleSize val="0"/>
              <c:extLst>
                <c:ext xmlns:c15="http://schemas.microsoft.com/office/drawing/2012/chart" uri="{CE6537A1-D6FC-4f65-9D91-7224C49458BB}"/>
              </c:extLst>
            </c:dLbl>
            <c:dLbl>
              <c:idx val="28"/>
              <c:layout>
                <c:manualLayout>
                  <c:x val="-2.163848665535786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29"/>
              <c:layout>
                <c:manualLayout>
                  <c:x val="-2.3081166020238068E-2"/>
                  <c:y val="-2.3118282070953101E-2"/>
                </c:manualLayout>
              </c:layout>
              <c:showLegendKey val="0"/>
              <c:showVal val="1"/>
              <c:showCatName val="0"/>
              <c:showSerName val="0"/>
              <c:showPercent val="0"/>
              <c:showBubbleSize val="0"/>
              <c:extLst>
                <c:ext xmlns:c15="http://schemas.microsoft.com/office/drawing/2012/chart" uri="{CE6537A1-D6FC-4f65-9D91-7224C49458BB}"/>
              </c:extLst>
            </c:dLbl>
            <c:dLbl>
              <c:idx val="30"/>
              <c:layout>
                <c:manualLayout>
                  <c:x val="-8.6553946621431444E-3"/>
                  <c:y val="-2.0549584063069424E-2"/>
                </c:manualLayout>
              </c:layout>
              <c:showLegendKey val="0"/>
              <c:showVal val="1"/>
              <c:showCatName val="0"/>
              <c:showSerName val="0"/>
              <c:showPercent val="0"/>
              <c:showBubbleSize val="0"/>
              <c:extLst>
                <c:ext xmlns:c15="http://schemas.microsoft.com/office/drawing/2012/chart" uri="{CE6537A1-D6FC-4f65-9D91-7224C49458BB}"/>
              </c:extLst>
            </c:dLbl>
            <c:numFmt formatCode="#,##0.0_);[Red]\(#,##0.0\)" sourceLinked="0"/>
            <c:spPr>
              <a:noFill/>
              <a:ln>
                <a:noFill/>
              </a:ln>
              <a:effectLst/>
            </c:spPr>
            <c:txPr>
              <a:bodyPr/>
              <a:lstStyle/>
              <a:p>
                <a:pPr>
                  <a:defRPr>
                    <a:solidFill>
                      <a:schemeClr val="accent1">
                        <a:lumMod val="75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Sheet1!$A$2:$A$23</c:f>
              <c:numCache>
                <c:formatCode>m"月"d"日"</c:formatCode>
                <c:ptCount val="22"/>
                <c:pt idx="0">
                  <c:v>42668</c:v>
                </c:pt>
                <c:pt idx="1">
                  <c:v>42669</c:v>
                </c:pt>
                <c:pt idx="2">
                  <c:v>42670</c:v>
                </c:pt>
                <c:pt idx="3">
                  <c:v>42671</c:v>
                </c:pt>
                <c:pt idx="4">
                  <c:v>42672</c:v>
                </c:pt>
                <c:pt idx="5">
                  <c:v>42673</c:v>
                </c:pt>
                <c:pt idx="6">
                  <c:v>42674</c:v>
                </c:pt>
                <c:pt idx="7">
                  <c:v>42675</c:v>
                </c:pt>
                <c:pt idx="8">
                  <c:v>42676</c:v>
                </c:pt>
                <c:pt idx="9">
                  <c:v>42677</c:v>
                </c:pt>
                <c:pt idx="10">
                  <c:v>42678</c:v>
                </c:pt>
                <c:pt idx="11">
                  <c:v>42679</c:v>
                </c:pt>
                <c:pt idx="12">
                  <c:v>42680</c:v>
                </c:pt>
                <c:pt idx="13">
                  <c:v>42681</c:v>
                </c:pt>
                <c:pt idx="14">
                  <c:v>42682</c:v>
                </c:pt>
                <c:pt idx="15">
                  <c:v>42683</c:v>
                </c:pt>
                <c:pt idx="16">
                  <c:v>42684</c:v>
                </c:pt>
                <c:pt idx="17">
                  <c:v>42685</c:v>
                </c:pt>
                <c:pt idx="18">
                  <c:v>42686</c:v>
                </c:pt>
                <c:pt idx="19">
                  <c:v>42687</c:v>
                </c:pt>
                <c:pt idx="20">
                  <c:v>42688</c:v>
                </c:pt>
                <c:pt idx="21">
                  <c:v>42689</c:v>
                </c:pt>
              </c:numCache>
            </c:numRef>
          </c:cat>
          <c:val>
            <c:numRef>
              <c:f>Sheet1!$B$2:$B$23</c:f>
              <c:numCache>
                <c:formatCode>0.00_ </c:formatCode>
                <c:ptCount val="22"/>
                <c:pt idx="0">
                  <c:v>8.67</c:v>
                </c:pt>
                <c:pt idx="1">
                  <c:v>8.74</c:v>
                </c:pt>
                <c:pt idx="2">
                  <c:v>8.84</c:v>
                </c:pt>
                <c:pt idx="3">
                  <c:v>8.92</c:v>
                </c:pt>
                <c:pt idx="4">
                  <c:v>7.42</c:v>
                </c:pt>
                <c:pt idx="5">
                  <c:v>7.46</c:v>
                </c:pt>
                <c:pt idx="6">
                  <c:v>7.64</c:v>
                </c:pt>
                <c:pt idx="7">
                  <c:v>7.91</c:v>
                </c:pt>
                <c:pt idx="8">
                  <c:v>7.95</c:v>
                </c:pt>
                <c:pt idx="9">
                  <c:v>8.64</c:v>
                </c:pt>
                <c:pt idx="10">
                  <c:v>8.4600000000000009</c:v>
                </c:pt>
                <c:pt idx="11">
                  <c:v>8.5500000000000007</c:v>
                </c:pt>
                <c:pt idx="12">
                  <c:v>8.8800000000000008</c:v>
                </c:pt>
                <c:pt idx="13">
                  <c:v>8.94</c:v>
                </c:pt>
                <c:pt idx="14">
                  <c:v>9.08</c:v>
                </c:pt>
                <c:pt idx="15">
                  <c:v>9.14</c:v>
                </c:pt>
                <c:pt idx="16">
                  <c:v>9.01</c:v>
                </c:pt>
                <c:pt idx="17">
                  <c:v>9.02</c:v>
                </c:pt>
                <c:pt idx="18">
                  <c:v>9.39</c:v>
                </c:pt>
                <c:pt idx="19">
                  <c:v>9.4</c:v>
                </c:pt>
                <c:pt idx="20">
                  <c:v>9.32</c:v>
                </c:pt>
                <c:pt idx="21">
                  <c:v>9.48</c:v>
                </c:pt>
              </c:numCache>
            </c:numRef>
          </c:val>
          <c:smooth val="0"/>
        </c:ser>
        <c:ser>
          <c:idx val="1"/>
          <c:order val="1"/>
          <c:tx>
            <c:strRef>
              <c:f>Sheet1!$C$1</c:f>
              <c:strCache>
                <c:ptCount val="1"/>
                <c:pt idx="0">
                  <c:v>到厂价</c:v>
                </c:pt>
              </c:strCache>
            </c:strRef>
          </c:tx>
          <c:spPr>
            <a:ln w="34925">
              <a:solidFill>
                <a:schemeClr val="accent6"/>
              </a:solidFill>
            </a:ln>
          </c:spPr>
          <c:marker>
            <c:symbol val="circle"/>
            <c:size val="6"/>
            <c:spPr>
              <a:solidFill>
                <a:schemeClr val="bg1"/>
              </a:solidFill>
            </c:spPr>
          </c:marker>
          <c:dLbls>
            <c:dLbl>
              <c:idx val="0"/>
              <c:layout>
                <c:manualLayout>
                  <c:x val="-2.4732632046731651E-2"/>
                  <c:y val="-3.243477184064998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6265371099117642E-2"/>
                  <c:y val="-2.9866078032774919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4502759927259546E-2"/>
                  <c:y val="-2.9375942249164313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8753241513453686E-2"/>
                  <c:y val="-1.952211311708807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7702631080954296E-3"/>
                  <c:y val="-2.4300267160545938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1.7310789324286289E-2"/>
                  <c:y val="-2.1911002037327237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2.6175210551654105E-2"/>
                  <c:y val="-2.9726039237457594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9986814330571458E-2"/>
                  <c:y val="-3.5003465648525064E-2"/>
                </c:manualLayout>
              </c:layout>
              <c:showLegendKey val="0"/>
              <c:showVal val="1"/>
              <c:showCatName val="0"/>
              <c:showSerName val="0"/>
              <c:showPercent val="0"/>
              <c:showBubbleSize val="0"/>
              <c:extLst>
                <c:ext xmlns:c15="http://schemas.microsoft.com/office/drawing/2012/chart" uri="{CE6537A1-D6FC-4f65-9D91-7224C49458BB}"/>
              </c:extLst>
            </c:dLbl>
            <c:dLbl>
              <c:idx val="8"/>
              <c:layout>
                <c:manualLayout>
                  <c:x val="-2.7826830157272917E-2"/>
                  <c:y val="-2.7157345429582511E-2"/>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2.3185532991460988E-2"/>
                  <c:y val="-3.5073485046183711E-2"/>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1743198124185032E-2"/>
                  <c:y val="-3.2364752442991356E-2"/>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2.1638433936190325E-2"/>
                  <c:y val="-3.7642178854058822E-2"/>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2.0091334880919662E-2"/>
                  <c:y val="-2.9726039237457594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2.627973110200231E-2"/>
                  <c:y val="-2.7087326031923858E-2"/>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2.6070690001305897E-2"/>
                  <c:y val="-3.5003465648525064E-2"/>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2.4523590946035234E-2"/>
                  <c:y val="-2.9726039237457594E-2"/>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2.153391338584212E-2"/>
                  <c:y val="-3.5073485046183739E-2"/>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2.627973110200231E-2"/>
                  <c:y val="-3.2364752442991328E-2"/>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2.1638433936190325E-2"/>
                  <c:y val="-2.7297384224899787E-2"/>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2.0195977250091007E-2"/>
                  <c:y val="-4.5558526243353353E-2"/>
                </c:manualLayout>
              </c:layout>
              <c:showLegendKey val="0"/>
              <c:showVal val="1"/>
              <c:showCatName val="0"/>
              <c:showSerName val="0"/>
              <c:showPercent val="0"/>
              <c:showBubbleSize val="0"/>
              <c:extLst>
                <c:ext xmlns:c15="http://schemas.microsoft.com/office/drawing/2012/chart" uri="{CE6537A1-D6FC-4f65-9D91-7224C49458BB}"/>
              </c:extLst>
            </c:dLbl>
            <c:dLbl>
              <c:idx val="20"/>
              <c:layout>
                <c:manualLayout>
                  <c:x val="-2.4732632046731651E-2"/>
                  <c:y val="-2.7087326031923858E-2"/>
                </c:manualLayout>
              </c:layout>
              <c:showLegendKey val="0"/>
              <c:showVal val="1"/>
              <c:showCatName val="0"/>
              <c:showSerName val="0"/>
              <c:showPercent val="0"/>
              <c:showBubbleSize val="0"/>
              <c:extLst>
                <c:ext xmlns:c15="http://schemas.microsoft.com/office/drawing/2012/chart" uri="{CE6537A1-D6FC-4f65-9D91-7224C49458BB}"/>
              </c:extLst>
            </c:dLbl>
            <c:dLbl>
              <c:idx val="21"/>
              <c:layout>
                <c:manualLayout>
                  <c:x val="-2.5966183986429432E-2"/>
                  <c:y val="-2.9257493822276822E-2"/>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2.3081052432381823E-2"/>
                  <c:y val="2.8255678086720505E-2"/>
                </c:manualLayout>
              </c:layout>
              <c:showLegendKey val="0"/>
              <c:showVal val="1"/>
              <c:showCatName val="0"/>
              <c:showSerName val="0"/>
              <c:showPercent val="0"/>
              <c:showBubbleSize val="0"/>
              <c:extLst>
                <c:ext xmlns:c15="http://schemas.microsoft.com/office/drawing/2012/chart" uri="{CE6537A1-D6FC-4f65-9D91-7224C49458BB}"/>
              </c:extLst>
            </c:dLbl>
            <c:dLbl>
              <c:idx val="23"/>
              <c:layout>
                <c:manualLayout>
                  <c:x val="-2.1638486655357753E-2"/>
                  <c:y val="3.0824376094604183E-2"/>
                </c:manualLayout>
              </c:layout>
              <c:showLegendKey val="0"/>
              <c:showVal val="1"/>
              <c:showCatName val="0"/>
              <c:showSerName val="0"/>
              <c:showPercent val="0"/>
              <c:showBubbleSize val="0"/>
              <c:extLst>
                <c:ext xmlns:c15="http://schemas.microsoft.com/office/drawing/2012/chart" uri="{CE6537A1-D6FC-4f65-9D91-7224C49458BB}"/>
              </c:extLst>
            </c:dLbl>
            <c:dLbl>
              <c:idx val="24"/>
              <c:layout>
                <c:manualLayout>
                  <c:x val="-2.163848665535786E-2"/>
                  <c:y val="2.8255678086720505E-2"/>
                </c:manualLayout>
              </c:layout>
              <c:showLegendKey val="0"/>
              <c:showVal val="1"/>
              <c:showCatName val="0"/>
              <c:showSerName val="0"/>
              <c:showPercent val="0"/>
              <c:showBubbleSize val="0"/>
              <c:extLst>
                <c:ext xmlns:c15="http://schemas.microsoft.com/office/drawing/2012/chart" uri="{CE6537A1-D6FC-4f65-9D91-7224C49458BB}"/>
              </c:extLst>
            </c:dLbl>
            <c:dLbl>
              <c:idx val="25"/>
              <c:layout>
                <c:manualLayout>
                  <c:x val="-2.4523618209405573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6"/>
              <c:layout>
                <c:manualLayout>
                  <c:x val="-2.1638486655357753E-2"/>
                  <c:y val="2.5686980078836779E-2"/>
                </c:manualLayout>
              </c:layout>
              <c:showLegendKey val="0"/>
              <c:showVal val="1"/>
              <c:showCatName val="0"/>
              <c:showSerName val="0"/>
              <c:showPercent val="0"/>
              <c:showBubbleSize val="0"/>
              <c:extLst>
                <c:ext xmlns:c15="http://schemas.microsoft.com/office/drawing/2012/chart" uri="{CE6537A1-D6FC-4f65-9D91-7224C49458BB}"/>
              </c:extLst>
            </c:dLbl>
            <c:dLbl>
              <c:idx val="27"/>
              <c:layout>
                <c:manualLayout>
                  <c:x val="-2.3081052432381718E-2"/>
                  <c:y val="2.825567808672046E-2"/>
                </c:manualLayout>
              </c:layout>
              <c:showLegendKey val="0"/>
              <c:showVal val="1"/>
              <c:showCatName val="0"/>
              <c:showSerName val="0"/>
              <c:showPercent val="0"/>
              <c:showBubbleSize val="0"/>
              <c:extLst>
                <c:ext xmlns:c15="http://schemas.microsoft.com/office/drawing/2012/chart" uri="{CE6537A1-D6FC-4f65-9D91-7224C49458BB}"/>
              </c:extLst>
            </c:dLbl>
            <c:dLbl>
              <c:idx val="28"/>
              <c:layout>
                <c:manualLayout>
                  <c:x val="-2.5966183986429432E-2"/>
                  <c:y val="2.5686980078836734E-2"/>
                </c:manualLayout>
              </c:layout>
              <c:showLegendKey val="0"/>
              <c:showVal val="1"/>
              <c:showCatName val="0"/>
              <c:showSerName val="0"/>
              <c:showPercent val="0"/>
              <c:showBubbleSize val="0"/>
              <c:extLst>
                <c:ext xmlns:c15="http://schemas.microsoft.com/office/drawing/2012/chart" uri="{CE6537A1-D6FC-4f65-9D91-7224C49458BB}"/>
              </c:extLst>
            </c:dLbl>
            <c:dLbl>
              <c:idx val="29"/>
              <c:layout>
                <c:manualLayout>
                  <c:x val="-2.3081052432381823E-2"/>
                  <c:y val="3.0824376094604183E-2"/>
                </c:manualLayout>
              </c:layout>
              <c:showLegendKey val="0"/>
              <c:showVal val="1"/>
              <c:showCatName val="0"/>
              <c:showSerName val="0"/>
              <c:showPercent val="0"/>
              <c:showBubbleSize val="0"/>
              <c:extLst>
                <c:ext xmlns:c15="http://schemas.microsoft.com/office/drawing/2012/chart" uri="{CE6537A1-D6FC-4f65-9D91-7224C49458BB}"/>
              </c:extLst>
            </c:dLbl>
            <c:dLbl>
              <c:idx val="30"/>
              <c:layout>
                <c:manualLayout>
                  <c:x val="-1.4425657770238572E-2"/>
                  <c:y val="2.825567808672046E-2"/>
                </c:manualLayout>
              </c:layout>
              <c:showLegendKey val="0"/>
              <c:showVal val="1"/>
              <c:showCatName val="0"/>
              <c:showSerName val="0"/>
              <c:showPercent val="0"/>
              <c:showBubbleSize val="0"/>
              <c:extLst>
                <c:ext xmlns:c15="http://schemas.microsoft.com/office/drawing/2012/chart" uri="{CE6537A1-D6FC-4f65-9D91-7224C49458BB}"/>
              </c:extLst>
            </c:dLbl>
            <c:numFmt formatCode="#,##0.0_);[Red]\(#,##0.0\)" sourceLinked="0"/>
            <c:spPr>
              <a:noFill/>
              <a:ln>
                <a:noFill/>
              </a:ln>
              <a:effectLst/>
            </c:spPr>
            <c:txPr>
              <a:bodyPr/>
              <a:lstStyle/>
              <a:p>
                <a:pPr>
                  <a:defRPr>
                    <a:solidFill>
                      <a:schemeClr val="accent6">
                        <a:lumMod val="50000"/>
                      </a:schemeClr>
                    </a:solidFill>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Sheet1!$A$2:$A$23</c:f>
              <c:numCache>
                <c:formatCode>m"月"d"日"</c:formatCode>
                <c:ptCount val="22"/>
                <c:pt idx="0">
                  <c:v>42668</c:v>
                </c:pt>
                <c:pt idx="1">
                  <c:v>42669</c:v>
                </c:pt>
                <c:pt idx="2">
                  <c:v>42670</c:v>
                </c:pt>
                <c:pt idx="3">
                  <c:v>42671</c:v>
                </c:pt>
                <c:pt idx="4">
                  <c:v>42672</c:v>
                </c:pt>
                <c:pt idx="5">
                  <c:v>42673</c:v>
                </c:pt>
                <c:pt idx="6">
                  <c:v>42674</c:v>
                </c:pt>
                <c:pt idx="7">
                  <c:v>42675</c:v>
                </c:pt>
                <c:pt idx="8">
                  <c:v>42676</c:v>
                </c:pt>
                <c:pt idx="9">
                  <c:v>42677</c:v>
                </c:pt>
                <c:pt idx="10">
                  <c:v>42678</c:v>
                </c:pt>
                <c:pt idx="11">
                  <c:v>42679</c:v>
                </c:pt>
                <c:pt idx="12">
                  <c:v>42680</c:v>
                </c:pt>
                <c:pt idx="13">
                  <c:v>42681</c:v>
                </c:pt>
                <c:pt idx="14">
                  <c:v>42682</c:v>
                </c:pt>
                <c:pt idx="15">
                  <c:v>42683</c:v>
                </c:pt>
                <c:pt idx="16">
                  <c:v>42684</c:v>
                </c:pt>
                <c:pt idx="17">
                  <c:v>42685</c:v>
                </c:pt>
                <c:pt idx="18">
                  <c:v>42686</c:v>
                </c:pt>
                <c:pt idx="19">
                  <c:v>42687</c:v>
                </c:pt>
                <c:pt idx="20">
                  <c:v>42688</c:v>
                </c:pt>
                <c:pt idx="21">
                  <c:v>42689</c:v>
                </c:pt>
              </c:numCache>
            </c:numRef>
          </c:cat>
          <c:val>
            <c:numRef>
              <c:f>Sheet1!$C$2:$C$23</c:f>
              <c:numCache>
                <c:formatCode>0.00_ </c:formatCode>
                <c:ptCount val="22"/>
                <c:pt idx="0">
                  <c:v>9.08</c:v>
                </c:pt>
                <c:pt idx="1">
                  <c:v>9.15</c:v>
                </c:pt>
                <c:pt idx="2">
                  <c:v>9.35</c:v>
                </c:pt>
                <c:pt idx="3">
                  <c:v>9.41</c:v>
                </c:pt>
                <c:pt idx="4">
                  <c:v>7.78</c:v>
                </c:pt>
                <c:pt idx="5">
                  <c:v>7.83</c:v>
                </c:pt>
                <c:pt idx="6">
                  <c:v>8.06</c:v>
                </c:pt>
                <c:pt idx="7">
                  <c:v>8.41</c:v>
                </c:pt>
                <c:pt idx="8">
                  <c:v>8.52</c:v>
                </c:pt>
                <c:pt idx="9">
                  <c:v>9.07</c:v>
                </c:pt>
                <c:pt idx="10">
                  <c:v>8.8800000000000008</c:v>
                </c:pt>
                <c:pt idx="11">
                  <c:v>9.02</c:v>
                </c:pt>
                <c:pt idx="12">
                  <c:v>9.35</c:v>
                </c:pt>
                <c:pt idx="13">
                  <c:v>9.39</c:v>
                </c:pt>
                <c:pt idx="14">
                  <c:v>9.51</c:v>
                </c:pt>
                <c:pt idx="15">
                  <c:v>9.56</c:v>
                </c:pt>
                <c:pt idx="16">
                  <c:v>9.48</c:v>
                </c:pt>
                <c:pt idx="17">
                  <c:v>9.52</c:v>
                </c:pt>
                <c:pt idx="18">
                  <c:v>9.83</c:v>
                </c:pt>
                <c:pt idx="19">
                  <c:v>9.77</c:v>
                </c:pt>
                <c:pt idx="20">
                  <c:v>9.61</c:v>
                </c:pt>
                <c:pt idx="21">
                  <c:v>9.9499999999999993</c:v>
                </c:pt>
              </c:numCache>
            </c:numRef>
          </c:val>
          <c:smooth val="0"/>
        </c:ser>
        <c:dLbls>
          <c:showLegendKey val="0"/>
          <c:showVal val="0"/>
          <c:showCatName val="0"/>
          <c:showSerName val="0"/>
          <c:showPercent val="0"/>
          <c:showBubbleSize val="0"/>
        </c:dLbls>
        <c:marker val="1"/>
        <c:smooth val="0"/>
        <c:axId val="258093264"/>
        <c:axId val="258093824"/>
      </c:lineChart>
      <c:dateAx>
        <c:axId val="258093264"/>
        <c:scaling>
          <c:orientation val="minMax"/>
        </c:scaling>
        <c:delete val="0"/>
        <c:axPos val="b"/>
        <c:numFmt formatCode="m&quot;月&quot;d&quot;日&quot;" sourceLinked="1"/>
        <c:majorTickMark val="out"/>
        <c:minorTickMark val="none"/>
        <c:tickLblPos val="nextTo"/>
        <c:spPr>
          <a:ln w="15875">
            <a:solidFill>
              <a:schemeClr val="tx2">
                <a:lumMod val="60000"/>
                <a:lumOff val="40000"/>
              </a:schemeClr>
            </a:solidFill>
          </a:ln>
        </c:spPr>
        <c:crossAx val="258093824"/>
        <c:crosses val="autoZero"/>
        <c:auto val="1"/>
        <c:lblOffset val="100"/>
        <c:baseTimeUnit val="days"/>
      </c:dateAx>
      <c:valAx>
        <c:axId val="258093824"/>
        <c:scaling>
          <c:orientation val="minMax"/>
        </c:scaling>
        <c:delete val="0"/>
        <c:axPos val="l"/>
        <c:majorGridlines>
          <c:spPr>
            <a:ln>
              <a:gradFill>
                <a:gsLst>
                  <a:gs pos="0">
                    <a:schemeClr val="bg1"/>
                  </a:gs>
                  <a:gs pos="52000">
                    <a:schemeClr val="accent1">
                      <a:tint val="44500"/>
                      <a:satMod val="160000"/>
                    </a:schemeClr>
                  </a:gs>
                  <a:gs pos="100000">
                    <a:schemeClr val="accent1">
                      <a:tint val="23500"/>
                      <a:satMod val="160000"/>
                    </a:schemeClr>
                  </a:gs>
                </a:gsLst>
                <a:lin ang="5400000" scaled="0"/>
              </a:gradFill>
            </a:ln>
          </c:spPr>
        </c:majorGridlines>
        <c:title>
          <c:tx>
            <c:rich>
              <a:bodyPr rot="0" vert="horz"/>
              <a:lstStyle/>
              <a:p>
                <a:pPr>
                  <a:defRPr sz="1200" b="0">
                    <a:latin typeface="+mn-ea"/>
                    <a:ea typeface="+mn-ea"/>
                  </a:defRPr>
                </a:pPr>
                <a:r>
                  <a:rPr lang="zh-CN" altLang="en-US" sz="1200" b="0">
                    <a:latin typeface="+mn-ea"/>
                    <a:ea typeface="+mn-ea"/>
                  </a:rPr>
                  <a:t>单位：元</a:t>
                </a:r>
                <a:r>
                  <a:rPr lang="en-US" altLang="zh-CN" sz="1200" b="0">
                    <a:latin typeface="+mn-ea"/>
                    <a:ea typeface="+mn-ea"/>
                  </a:rPr>
                  <a:t>/</a:t>
                </a:r>
                <a:r>
                  <a:rPr lang="zh-CN" altLang="en-US" sz="1200" b="0">
                    <a:latin typeface="+mn-ea"/>
                    <a:ea typeface="+mn-ea"/>
                  </a:rPr>
                  <a:t>斤</a:t>
                </a:r>
              </a:p>
            </c:rich>
          </c:tx>
          <c:layout>
            <c:manualLayout>
              <c:xMode val="edge"/>
              <c:yMode val="edge"/>
              <c:x val="0.44142512776930032"/>
              <c:y val="2.8714369219131453E-2"/>
            </c:manualLayout>
          </c:layout>
          <c:overlay val="0"/>
        </c:title>
        <c:numFmt formatCode="0.0_ " sourceLinked="0"/>
        <c:majorTickMark val="out"/>
        <c:minorTickMark val="none"/>
        <c:tickLblPos val="nextTo"/>
        <c:spPr>
          <a:solidFill>
            <a:schemeClr val="bg1"/>
          </a:solidFill>
          <a:ln w="15875">
            <a:solidFill>
              <a:schemeClr val="tx2">
                <a:lumMod val="60000"/>
                <a:lumOff val="40000"/>
              </a:schemeClr>
            </a:solidFill>
          </a:ln>
        </c:spPr>
        <c:crossAx val="258093264"/>
        <c:crosses val="autoZero"/>
        <c:crossBetween val="between"/>
      </c:valAx>
      <c:spPr>
        <a:noFill/>
        <a:ln w="25400">
          <a:noFill/>
        </a:ln>
      </c:spPr>
    </c:plotArea>
    <c:legend>
      <c:legendPos val="r"/>
      <c:layout>
        <c:manualLayout>
          <c:xMode val="edge"/>
          <c:yMode val="edge"/>
          <c:x val="0.7489935547978489"/>
          <c:y val="0.37135480399910198"/>
          <c:w val="8.6553946621431441E-2"/>
          <c:h val="9.2899068392076276E-2"/>
        </c:manualLayout>
      </c:layout>
      <c:overlay val="0"/>
    </c:legend>
    <c:plotVisOnly val="1"/>
    <c:dispBlanksAs val="gap"/>
    <c:showDLblsOverMax val="0"/>
  </c:chart>
  <c:spPr>
    <a:scene3d>
      <a:camera prst="orthographicFront"/>
      <a:lightRig rig="threePt" dir="t"/>
    </a:scene3d>
    <a:sp3d>
      <a:bevelT w="165100" prst="coolSlant"/>
    </a:sp3d>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b="0"/>
            </a:pPr>
            <a:r>
              <a:rPr lang="en-US" altLang="zh-CN" sz="1800" b="0" dirty="0" smtClean="0"/>
              <a:t>2010-2015</a:t>
            </a:r>
            <a:r>
              <a:rPr lang="zh-CN" altLang="en-US" sz="1800" b="0" dirty="0" smtClean="0"/>
              <a:t>槟榔产业产值趋势图（亿元）</a:t>
            </a:r>
            <a:endParaRPr lang="zh-CN" altLang="en-US" sz="1800" b="0" dirty="0"/>
          </a:p>
        </c:rich>
      </c:tx>
      <c:layout>
        <c:manualLayout>
          <c:xMode val="edge"/>
          <c:yMode val="edge"/>
          <c:x val="0.18731983400631971"/>
          <c:y val="1.6150383039503554E-2"/>
        </c:manualLayout>
      </c:layout>
      <c:overlay val="0"/>
    </c:title>
    <c:autoTitleDeleted val="0"/>
    <c:view3D>
      <c:rotX val="15"/>
      <c:rotY val="20"/>
      <c:rAngAx val="1"/>
    </c:view3D>
    <c:floor>
      <c:thickness val="0"/>
    </c:floor>
    <c:sideWall>
      <c:thickness val="0"/>
      <c:spPr>
        <a:scene3d>
          <a:camera prst="orthographicFront"/>
          <a:lightRig rig="threePt" dir="t"/>
        </a:scene3d>
        <a:sp3d>
          <a:bevelB w="165100" prst="coolSlant"/>
        </a:sp3d>
      </c:spPr>
    </c:sideWall>
    <c:backWall>
      <c:thickness val="0"/>
      <c:spPr>
        <a:scene3d>
          <a:camera prst="orthographicFront"/>
          <a:lightRig rig="threePt" dir="t"/>
        </a:scene3d>
        <a:sp3d>
          <a:bevelB w="165100" prst="coolSlant"/>
        </a:sp3d>
      </c:spPr>
    </c:backWall>
    <c:plotArea>
      <c:layout>
        <c:manualLayout>
          <c:layoutTarget val="inner"/>
          <c:xMode val="edge"/>
          <c:yMode val="edge"/>
          <c:x val="0.11218832013554052"/>
          <c:y val="0.15549792962265427"/>
          <c:w val="0.86860314043807296"/>
          <c:h val="0.70192732667194213"/>
        </c:manualLayout>
      </c:layout>
      <c:bar3DChart>
        <c:barDir val="col"/>
        <c:grouping val="stacked"/>
        <c:varyColors val="1"/>
        <c:ser>
          <c:idx val="0"/>
          <c:order val="0"/>
          <c:tx>
            <c:strRef>
              <c:f>Sheet1!$B$1</c:f>
              <c:strCache>
                <c:ptCount val="1"/>
                <c:pt idx="0">
                  <c:v>系列 1</c:v>
                </c:pt>
              </c:strCache>
            </c:strRef>
          </c:tx>
          <c:invertIfNegative val="0"/>
          <c:dLbls>
            <c:dLbl>
              <c:idx val="0"/>
              <c:layout>
                <c:manualLayout>
                  <c:x val="1.0818995531445249E-2"/>
                  <c:y val="-0.13844635176590356"/>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0135798598495307E-2"/>
                  <c:y val="-0.1693462631136223"/>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8145626007492827E-2"/>
                  <c:y val="-0.2114929406936644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5545220889523615E-2"/>
                  <c:y val="-0.22169333792843879"/>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5.2386985324851384E-3"/>
                  <c:y val="-0.25604326276672207"/>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2.0746031125462038E-2"/>
                  <c:y val="-0.3368866044362418"/>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1.7462308569442307E-3"/>
                  <c:y val="-0.355344827914059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a:latin typeface="+mn-ea"/>
                    <a:ea typeface="+mn-ea"/>
                  </a:defRPr>
                </a:pPr>
                <a:endParaRPr lang="zh-CN"/>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2010年</c:v>
                </c:pt>
                <c:pt idx="1">
                  <c:v>2011年</c:v>
                </c:pt>
                <c:pt idx="2">
                  <c:v>2012年</c:v>
                </c:pt>
                <c:pt idx="3">
                  <c:v>2013年</c:v>
                </c:pt>
                <c:pt idx="4">
                  <c:v>2014年</c:v>
                </c:pt>
                <c:pt idx="5">
                  <c:v>2015年</c:v>
                </c:pt>
              </c:strCache>
            </c:strRef>
          </c:cat>
          <c:val>
            <c:numRef>
              <c:f>Sheet1!$B$2:$B$7</c:f>
              <c:numCache>
                <c:formatCode>0.0</c:formatCode>
                <c:ptCount val="6"/>
                <c:pt idx="0">
                  <c:v>69.900000000000006</c:v>
                </c:pt>
                <c:pt idx="1">
                  <c:v>94.4</c:v>
                </c:pt>
                <c:pt idx="2">
                  <c:v>126.5</c:v>
                </c:pt>
                <c:pt idx="3">
                  <c:v>132.80000000000001</c:v>
                </c:pt>
                <c:pt idx="4">
                  <c:v>170</c:v>
                </c:pt>
                <c:pt idx="5">
                  <c:v>221</c:v>
                </c:pt>
              </c:numCache>
            </c:numRef>
          </c:val>
        </c:ser>
        <c:dLbls>
          <c:showLegendKey val="0"/>
          <c:showVal val="0"/>
          <c:showCatName val="0"/>
          <c:showSerName val="0"/>
          <c:showPercent val="0"/>
          <c:showBubbleSize val="0"/>
        </c:dLbls>
        <c:gapWidth val="150"/>
        <c:shape val="box"/>
        <c:axId val="254822416"/>
        <c:axId val="258094944"/>
        <c:axId val="0"/>
      </c:bar3DChart>
      <c:catAx>
        <c:axId val="254822416"/>
        <c:scaling>
          <c:orientation val="minMax"/>
        </c:scaling>
        <c:delete val="0"/>
        <c:axPos val="b"/>
        <c:numFmt formatCode="General" sourceLinked="0"/>
        <c:majorTickMark val="out"/>
        <c:minorTickMark val="none"/>
        <c:tickLblPos val="nextTo"/>
        <c:txPr>
          <a:bodyPr/>
          <a:lstStyle/>
          <a:p>
            <a:pPr>
              <a:defRPr sz="1400"/>
            </a:pPr>
            <a:endParaRPr lang="zh-CN"/>
          </a:p>
        </c:txPr>
        <c:crossAx val="258094944"/>
        <c:crosses val="autoZero"/>
        <c:auto val="1"/>
        <c:lblAlgn val="ctr"/>
        <c:lblOffset val="100"/>
        <c:noMultiLvlLbl val="0"/>
      </c:catAx>
      <c:valAx>
        <c:axId val="258094944"/>
        <c:scaling>
          <c:orientation val="minMax"/>
        </c:scaling>
        <c:delete val="0"/>
        <c:axPos val="l"/>
        <c:majorGridlines>
          <c:spPr>
            <a:ln>
              <a:solidFill>
                <a:schemeClr val="bg1">
                  <a:lumMod val="85000"/>
                </a:schemeClr>
              </a:solidFill>
            </a:ln>
          </c:spPr>
        </c:majorGridlines>
        <c:numFmt formatCode="0.0" sourceLinked="1"/>
        <c:majorTickMark val="out"/>
        <c:minorTickMark val="none"/>
        <c:tickLblPos val="nextTo"/>
        <c:txPr>
          <a:bodyPr/>
          <a:lstStyle/>
          <a:p>
            <a:pPr>
              <a:defRPr sz="1400" b="0">
                <a:latin typeface="+mn-ea"/>
                <a:ea typeface="+mn-ea"/>
              </a:defRPr>
            </a:pPr>
            <a:endParaRPr lang="zh-CN"/>
          </a:p>
        </c:txPr>
        <c:crossAx val="254822416"/>
        <c:crosses val="autoZero"/>
        <c:crossBetween val="between"/>
      </c:valAx>
    </c:plotArea>
    <c:plotVisOnly val="1"/>
    <c:dispBlanksAs val="gap"/>
    <c:showDLblsOverMax val="0"/>
  </c:chart>
  <c:spPr>
    <a:ln>
      <a:solidFill>
        <a:schemeClr val="accent1"/>
      </a:solidFill>
    </a:ln>
  </c:spPr>
  <c:txPr>
    <a:bodyPr/>
    <a:lstStyle/>
    <a:p>
      <a:pPr>
        <a:defRPr sz="1800"/>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en-US" dirty="0" smtClean="0"/>
              <a:t>前三年平均每亩每年投入（元）</a:t>
            </a:r>
            <a:endParaRPr lang="zh-CN" altLang="en-US" dirty="0"/>
          </a:p>
        </c:rich>
      </c:tx>
      <c:overlay val="0"/>
    </c:title>
    <c:autoTitleDeleted val="0"/>
    <c:plotArea>
      <c:layout>
        <c:manualLayout>
          <c:layoutTarget val="inner"/>
          <c:xMode val="edge"/>
          <c:yMode val="edge"/>
          <c:x val="0.12454314125793059"/>
          <c:y val="3.4103226288726814E-2"/>
          <c:w val="0.84891640078713249"/>
          <c:h val="0.80332845068016101"/>
        </c:manualLayout>
      </c:layout>
      <c:barChart>
        <c:barDir val="col"/>
        <c:grouping val="clustered"/>
        <c:varyColors val="1"/>
        <c:ser>
          <c:idx val="0"/>
          <c:order val="0"/>
          <c:tx>
            <c:strRef>
              <c:f>Sheet1!$B$1</c:f>
              <c:strCache>
                <c:ptCount val="1"/>
                <c:pt idx="0">
                  <c:v>平均每年投入</c:v>
                </c:pt>
              </c:strCache>
            </c:strRef>
          </c:tx>
          <c:invertIfNegative val="0"/>
          <c:dPt>
            <c:idx val="2"/>
            <c:invertIfNegative val="0"/>
            <c:bubble3D val="0"/>
            <c:spPr>
              <a:solidFill>
                <a:schemeClr val="accent1"/>
              </a:solidFill>
            </c:spPr>
          </c:dPt>
          <c:dLbls>
            <c:dLbl>
              <c:idx val="4"/>
              <c:layout>
                <c:manualLayout>
                  <c:x val="-7.2383067149828584E-3"/>
                  <c:y val="3.9556610002972316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定安</c:v>
                </c:pt>
                <c:pt idx="1">
                  <c:v>陵水</c:v>
                </c:pt>
                <c:pt idx="2">
                  <c:v>琼海</c:v>
                </c:pt>
                <c:pt idx="3">
                  <c:v>琼中</c:v>
                </c:pt>
                <c:pt idx="4">
                  <c:v>屯昌</c:v>
                </c:pt>
                <c:pt idx="5">
                  <c:v>万宁</c:v>
                </c:pt>
              </c:strCache>
            </c:strRef>
          </c:cat>
          <c:val>
            <c:numRef>
              <c:f>Sheet1!$B$2:$B$7</c:f>
              <c:numCache>
                <c:formatCode>0.0_ </c:formatCode>
                <c:ptCount val="6"/>
                <c:pt idx="0">
                  <c:v>1794.3666666666684</c:v>
                </c:pt>
                <c:pt idx="1">
                  <c:v>916.23333333333414</c:v>
                </c:pt>
                <c:pt idx="2">
                  <c:v>498.2</c:v>
                </c:pt>
                <c:pt idx="3">
                  <c:v>281.16666666666708</c:v>
                </c:pt>
                <c:pt idx="4">
                  <c:v>569.66666666666663</c:v>
                </c:pt>
                <c:pt idx="5">
                  <c:v>235.66666666666652</c:v>
                </c:pt>
              </c:numCache>
            </c:numRef>
          </c:val>
        </c:ser>
        <c:dLbls>
          <c:showLegendKey val="0"/>
          <c:showVal val="0"/>
          <c:showCatName val="0"/>
          <c:showSerName val="0"/>
          <c:showPercent val="0"/>
          <c:showBubbleSize val="0"/>
        </c:dLbls>
        <c:gapWidth val="150"/>
        <c:axId val="258890448"/>
        <c:axId val="258891008"/>
      </c:barChart>
      <c:catAx>
        <c:axId val="258890448"/>
        <c:scaling>
          <c:orientation val="minMax"/>
        </c:scaling>
        <c:delete val="0"/>
        <c:axPos val="b"/>
        <c:numFmt formatCode="General" sourceLinked="0"/>
        <c:majorTickMark val="out"/>
        <c:minorTickMark val="none"/>
        <c:tickLblPos val="nextTo"/>
        <c:crossAx val="258891008"/>
        <c:crosses val="autoZero"/>
        <c:auto val="1"/>
        <c:lblAlgn val="ctr"/>
        <c:lblOffset val="100"/>
        <c:noMultiLvlLbl val="0"/>
      </c:catAx>
      <c:valAx>
        <c:axId val="258891008"/>
        <c:scaling>
          <c:orientation val="minMax"/>
          <c:max val="2000"/>
          <c:min val="0"/>
        </c:scaling>
        <c:delete val="0"/>
        <c:axPos val="l"/>
        <c:numFmt formatCode="0_ " sourceLinked="0"/>
        <c:majorTickMark val="out"/>
        <c:minorTickMark val="none"/>
        <c:tickLblPos val="nextTo"/>
        <c:crossAx val="258890448"/>
        <c:crosses val="autoZero"/>
        <c:crossBetween val="between"/>
        <c:majorUnit val="500"/>
        <c:minorUnit val="500"/>
      </c:valAx>
      <c:spPr>
        <a:noFill/>
        <a:ln w="25400">
          <a:noFill/>
        </a:ln>
      </c:spPr>
    </c:plotArea>
    <c:plotVisOnly val="1"/>
    <c:dispBlanksAs val="gap"/>
    <c:showDLblsOverMax val="0"/>
  </c:chart>
  <c:txPr>
    <a:bodyPr/>
    <a:lstStyle/>
    <a:p>
      <a:pPr>
        <a:defRPr sz="1050" baseline="0"/>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zh-CN" altLang="en-US" dirty="0" smtClean="0"/>
              <a:t>三年后平均每亩每年投入（元）</a:t>
            </a:r>
            <a:endParaRPr lang="zh-CN" altLang="en-US" dirty="0"/>
          </a:p>
        </c:rich>
      </c:tx>
      <c:overlay val="0"/>
    </c:title>
    <c:autoTitleDeleted val="0"/>
    <c:plotArea>
      <c:layout>
        <c:manualLayout>
          <c:layoutTarget val="inner"/>
          <c:xMode val="edge"/>
          <c:yMode val="edge"/>
          <c:x val="0.12454314125793065"/>
          <c:y val="3.4103226288726828E-2"/>
          <c:w val="0.84891640078713249"/>
          <c:h val="0.80332845068016123"/>
        </c:manualLayout>
      </c:layout>
      <c:barChart>
        <c:barDir val="col"/>
        <c:grouping val="clustered"/>
        <c:varyColors val="1"/>
        <c:ser>
          <c:idx val="0"/>
          <c:order val="0"/>
          <c:tx>
            <c:strRef>
              <c:f>Sheet1!$B$1</c:f>
              <c:strCache>
                <c:ptCount val="1"/>
                <c:pt idx="0">
                  <c:v>平均每年投入</c:v>
                </c:pt>
              </c:strCache>
            </c:strRef>
          </c:tx>
          <c:invertIfNegative val="0"/>
          <c:dPt>
            <c:idx val="2"/>
            <c:invertIfNegative val="0"/>
            <c:bubble3D val="0"/>
            <c:spPr>
              <a:solidFill>
                <a:schemeClr val="accent1"/>
              </a:solidFill>
            </c:spPr>
          </c:dPt>
          <c:dLbls>
            <c:dLbl>
              <c:idx val="2"/>
              <c:layout>
                <c:manualLayout>
                  <c:x val="0"/>
                  <c:y val="3.3905665716833414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9.6510756199771203E-3"/>
                  <c:y val="-4.4495624300306426E-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定安</c:v>
                </c:pt>
                <c:pt idx="1">
                  <c:v>陵水</c:v>
                </c:pt>
                <c:pt idx="2">
                  <c:v>琼海</c:v>
                </c:pt>
                <c:pt idx="3">
                  <c:v>琼中</c:v>
                </c:pt>
                <c:pt idx="4">
                  <c:v>屯昌</c:v>
                </c:pt>
                <c:pt idx="5">
                  <c:v>万宁</c:v>
                </c:pt>
              </c:strCache>
            </c:strRef>
          </c:cat>
          <c:val>
            <c:numRef>
              <c:f>Sheet1!$B$2:$B$7</c:f>
              <c:numCache>
                <c:formatCode>0.0_ </c:formatCode>
                <c:ptCount val="6"/>
                <c:pt idx="0">
                  <c:v>1492.0333333333324</c:v>
                </c:pt>
                <c:pt idx="1">
                  <c:v>1432.4333333333327</c:v>
                </c:pt>
                <c:pt idx="2">
                  <c:v>800.1</c:v>
                </c:pt>
                <c:pt idx="3">
                  <c:v>685.7</c:v>
                </c:pt>
                <c:pt idx="4">
                  <c:v>935.86666666666667</c:v>
                </c:pt>
                <c:pt idx="5">
                  <c:v>603.56666666666672</c:v>
                </c:pt>
              </c:numCache>
            </c:numRef>
          </c:val>
        </c:ser>
        <c:dLbls>
          <c:showLegendKey val="0"/>
          <c:showVal val="0"/>
          <c:showCatName val="0"/>
          <c:showSerName val="0"/>
          <c:showPercent val="0"/>
          <c:showBubbleSize val="0"/>
        </c:dLbls>
        <c:gapWidth val="150"/>
        <c:axId val="258893248"/>
        <c:axId val="258893808"/>
      </c:barChart>
      <c:catAx>
        <c:axId val="258893248"/>
        <c:scaling>
          <c:orientation val="minMax"/>
        </c:scaling>
        <c:delete val="0"/>
        <c:axPos val="b"/>
        <c:numFmt formatCode="General" sourceLinked="0"/>
        <c:majorTickMark val="out"/>
        <c:minorTickMark val="none"/>
        <c:tickLblPos val="nextTo"/>
        <c:crossAx val="258893808"/>
        <c:crosses val="autoZero"/>
        <c:auto val="1"/>
        <c:lblAlgn val="ctr"/>
        <c:lblOffset val="100"/>
        <c:noMultiLvlLbl val="0"/>
      </c:catAx>
      <c:valAx>
        <c:axId val="258893808"/>
        <c:scaling>
          <c:orientation val="minMax"/>
          <c:max val="2000"/>
          <c:min val="0"/>
        </c:scaling>
        <c:delete val="0"/>
        <c:axPos val="l"/>
        <c:numFmt formatCode="0_ " sourceLinked="0"/>
        <c:majorTickMark val="out"/>
        <c:minorTickMark val="none"/>
        <c:tickLblPos val="nextTo"/>
        <c:crossAx val="258893248"/>
        <c:crosses val="autoZero"/>
        <c:crossBetween val="between"/>
        <c:majorUnit val="500"/>
        <c:minorUnit val="500"/>
      </c:valAx>
      <c:spPr>
        <a:noFill/>
        <a:ln w="25400">
          <a:noFill/>
        </a:ln>
      </c:spPr>
    </c:plotArea>
    <c:plotVisOnly val="1"/>
    <c:dispBlanksAs val="gap"/>
    <c:showDLblsOverMax val="0"/>
  </c:chart>
  <c:txPr>
    <a:bodyPr/>
    <a:lstStyle/>
    <a:p>
      <a:pPr>
        <a:defRPr sz="1050" baseline="0"/>
      </a:pPr>
      <a:endParaRPr lang="zh-CN"/>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ltLang="zh-CN" dirty="0" smtClean="0"/>
              <a:t>2014</a:t>
            </a:r>
            <a:r>
              <a:rPr lang="zh-CN" altLang="en-US" dirty="0" smtClean="0"/>
              <a:t>年平均单株产量（元）</a:t>
            </a:r>
            <a:endParaRPr lang="zh-CN" altLang="en-US" dirty="0"/>
          </a:p>
        </c:rich>
      </c:tx>
      <c:layout>
        <c:manualLayout>
          <c:xMode val="edge"/>
          <c:yMode val="edge"/>
          <c:x val="0.22202489445560905"/>
          <c:y val="0"/>
        </c:manualLayout>
      </c:layout>
      <c:overlay val="0"/>
    </c:title>
    <c:autoTitleDeleted val="0"/>
    <c:plotArea>
      <c:layout>
        <c:manualLayout>
          <c:layoutTarget val="inner"/>
          <c:xMode val="edge"/>
          <c:yMode val="edge"/>
          <c:x val="0.12454314125793071"/>
          <c:y val="3.4103226288726841E-2"/>
          <c:w val="0.84891640078713249"/>
          <c:h val="0.80332845068016145"/>
        </c:manualLayout>
      </c:layout>
      <c:barChart>
        <c:barDir val="col"/>
        <c:grouping val="clustered"/>
        <c:varyColors val="1"/>
        <c:ser>
          <c:idx val="0"/>
          <c:order val="0"/>
          <c:tx>
            <c:strRef>
              <c:f>Sheet1!$B$1</c:f>
              <c:strCache>
                <c:ptCount val="1"/>
                <c:pt idx="0">
                  <c:v>平均每年投入</c:v>
                </c:pt>
              </c:strCache>
            </c:strRef>
          </c:tx>
          <c:invertIfNegative val="0"/>
          <c:dPt>
            <c:idx val="2"/>
            <c:invertIfNegative val="0"/>
            <c:bubble3D val="0"/>
            <c:spPr>
              <a:solidFill>
                <a:schemeClr val="accent1"/>
              </a:solidFill>
            </c:spPr>
          </c:dPt>
          <c:dLbls>
            <c:dLbl>
              <c:idx val="2"/>
              <c:layout>
                <c:manualLayout>
                  <c:x val="0"/>
                  <c:y val="3.3905665716833414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9.6510756199771203E-3"/>
                  <c:y val="-4.4495624300306495E-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定安</c:v>
                </c:pt>
                <c:pt idx="1">
                  <c:v>陵水</c:v>
                </c:pt>
                <c:pt idx="2">
                  <c:v>琼海</c:v>
                </c:pt>
                <c:pt idx="3">
                  <c:v>琼中</c:v>
                </c:pt>
                <c:pt idx="4">
                  <c:v>屯昌</c:v>
                </c:pt>
                <c:pt idx="5">
                  <c:v>万宁</c:v>
                </c:pt>
              </c:strCache>
            </c:strRef>
          </c:cat>
          <c:val>
            <c:numRef>
              <c:f>Sheet1!$B$2:$B$7</c:f>
              <c:numCache>
                <c:formatCode>0.0;_䀀</c:formatCode>
                <c:ptCount val="6"/>
                <c:pt idx="0">
                  <c:v>8.9</c:v>
                </c:pt>
                <c:pt idx="1">
                  <c:v>12.758620689655167</c:v>
                </c:pt>
                <c:pt idx="2">
                  <c:v>11.896551724137932</c:v>
                </c:pt>
                <c:pt idx="3">
                  <c:v>16.214285714285733</c:v>
                </c:pt>
                <c:pt idx="4">
                  <c:v>11.1</c:v>
                </c:pt>
                <c:pt idx="5">
                  <c:v>6.0333333333333377</c:v>
                </c:pt>
              </c:numCache>
            </c:numRef>
          </c:val>
        </c:ser>
        <c:dLbls>
          <c:showLegendKey val="0"/>
          <c:showVal val="0"/>
          <c:showCatName val="0"/>
          <c:showSerName val="0"/>
          <c:showPercent val="0"/>
          <c:showBubbleSize val="0"/>
        </c:dLbls>
        <c:gapWidth val="150"/>
        <c:axId val="260725920"/>
        <c:axId val="260726480"/>
      </c:barChart>
      <c:catAx>
        <c:axId val="260725920"/>
        <c:scaling>
          <c:orientation val="minMax"/>
        </c:scaling>
        <c:delete val="0"/>
        <c:axPos val="b"/>
        <c:numFmt formatCode="General" sourceLinked="0"/>
        <c:majorTickMark val="out"/>
        <c:minorTickMark val="none"/>
        <c:tickLblPos val="nextTo"/>
        <c:crossAx val="260726480"/>
        <c:crosses val="autoZero"/>
        <c:auto val="1"/>
        <c:lblAlgn val="ctr"/>
        <c:lblOffset val="100"/>
        <c:noMultiLvlLbl val="0"/>
      </c:catAx>
      <c:valAx>
        <c:axId val="260726480"/>
        <c:scaling>
          <c:orientation val="minMax"/>
          <c:max val="20"/>
          <c:min val="0"/>
        </c:scaling>
        <c:delete val="0"/>
        <c:axPos val="l"/>
        <c:numFmt formatCode="0_ " sourceLinked="0"/>
        <c:majorTickMark val="out"/>
        <c:minorTickMark val="none"/>
        <c:tickLblPos val="nextTo"/>
        <c:crossAx val="260725920"/>
        <c:crosses val="autoZero"/>
        <c:crossBetween val="between"/>
        <c:majorUnit val="2"/>
        <c:minorUnit val="2"/>
      </c:valAx>
      <c:spPr>
        <a:noFill/>
        <a:ln w="25400">
          <a:noFill/>
        </a:ln>
      </c:spPr>
    </c:plotArea>
    <c:plotVisOnly val="1"/>
    <c:dispBlanksAs val="gap"/>
    <c:showDLblsOverMax val="0"/>
  </c:chart>
  <c:txPr>
    <a:bodyPr/>
    <a:lstStyle/>
    <a:p>
      <a:pPr>
        <a:defRPr sz="1050" baseline="0"/>
      </a:pPr>
      <a:endParaRPr lang="zh-CN"/>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drawing1.xml><?xml version="1.0" encoding="utf-8"?>
<c:userShapes xmlns:c="http://schemas.openxmlformats.org/drawingml/2006/chart">
  <cdr:relSizeAnchor xmlns:cdr="http://schemas.openxmlformats.org/drawingml/2006/chartDrawing">
    <cdr:from>
      <cdr:x>0.07126</cdr:x>
      <cdr:y>0.09247</cdr:y>
    </cdr:from>
    <cdr:to>
      <cdr:x>0.14735</cdr:x>
      <cdr:y>0.33118</cdr:y>
    </cdr:to>
    <cdr:sp macro="" textlink="">
      <cdr:nvSpPr>
        <cdr:cNvPr id="2" name="椭圆 1"/>
        <cdr:cNvSpPr/>
      </cdr:nvSpPr>
      <cdr:spPr>
        <a:xfrm xmlns:a="http://schemas.openxmlformats.org/drawingml/2006/main">
          <a:off x="627322" y="457200"/>
          <a:ext cx="669852" cy="1180213"/>
        </a:xfrm>
        <a:prstGeom xmlns:a="http://schemas.openxmlformats.org/drawingml/2006/main" prst="ellipse">
          <a:avLst/>
        </a:prstGeom>
        <a:solidFill xmlns:a="http://schemas.openxmlformats.org/drawingml/2006/main">
          <a:schemeClr val="accent3">
            <a:lumMod val="40000"/>
            <a:lumOff val="60000"/>
            <a:alpha val="20000"/>
          </a:schemeClr>
        </a:solidFill>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sp>
  </cdr:relSizeAnchor>
</c:userShapes>
</file>

<file path=ppt/drawings/drawing2.xml><?xml version="1.0" encoding="utf-8"?>
<c:userShapes xmlns:c="http://schemas.openxmlformats.org/drawingml/2006/chart">
  <cdr:relSizeAnchor xmlns:cdr="http://schemas.openxmlformats.org/drawingml/2006/chartDrawing">
    <cdr:from>
      <cdr:x>0.27658</cdr:x>
      <cdr:y>0.23011</cdr:y>
    </cdr:from>
    <cdr:to>
      <cdr:x>0.32247</cdr:x>
      <cdr:y>0.43871</cdr:y>
    </cdr:to>
    <cdr:sp macro="" textlink="">
      <cdr:nvSpPr>
        <cdr:cNvPr id="2" name="椭圆 1"/>
        <cdr:cNvSpPr/>
      </cdr:nvSpPr>
      <cdr:spPr>
        <a:xfrm xmlns:a="http://schemas.openxmlformats.org/drawingml/2006/main">
          <a:off x="2434876" y="1137684"/>
          <a:ext cx="403999" cy="1031341"/>
        </a:xfrm>
        <a:prstGeom xmlns:a="http://schemas.openxmlformats.org/drawingml/2006/main" prst="ellipse">
          <a:avLst/>
        </a:prstGeom>
        <a:solidFill xmlns:a="http://schemas.openxmlformats.org/drawingml/2006/main">
          <a:schemeClr val="accent3">
            <a:lumMod val="40000"/>
            <a:lumOff val="60000"/>
            <a:alpha val="20000"/>
          </a:schemeClr>
        </a:solidFill>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0.72948</cdr:x>
      <cdr:y>0.11398</cdr:y>
    </cdr:from>
    <cdr:to>
      <cdr:x>0.76813</cdr:x>
      <cdr:y>0.30968</cdr:y>
    </cdr:to>
    <cdr:sp macro="" textlink="">
      <cdr:nvSpPr>
        <cdr:cNvPr id="6" name="椭圆 5"/>
        <cdr:cNvSpPr/>
      </cdr:nvSpPr>
      <cdr:spPr>
        <a:xfrm xmlns:a="http://schemas.openxmlformats.org/drawingml/2006/main">
          <a:off x="6422045" y="563507"/>
          <a:ext cx="340260" cy="967562"/>
        </a:xfrm>
        <a:prstGeom xmlns:a="http://schemas.openxmlformats.org/drawingml/2006/main" prst="ellipse">
          <a:avLst/>
        </a:prstGeom>
        <a:solidFill xmlns:a="http://schemas.openxmlformats.org/drawingml/2006/main">
          <a:schemeClr val="accent3">
            <a:lumMod val="40000"/>
            <a:lumOff val="60000"/>
            <a:alpha val="20000"/>
          </a:schemeClr>
        </a:solidFill>
        <a:ln xmlns:a="http://schemas.openxmlformats.org/drawingml/2006/main">
          <a:solidFill>
            <a:schemeClr val="accent3">
              <a:lumMod val="7500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0.74397</cdr:x>
      <cdr:y>0.19785</cdr:y>
    </cdr:from>
    <cdr:to>
      <cdr:x>0.74397</cdr:x>
      <cdr:y>0.22151</cdr:y>
    </cdr:to>
    <cdr:cxnSp macro="">
      <cdr:nvCxnSpPr>
        <cdr:cNvPr id="12" name="直接连接符 11"/>
        <cdr:cNvCxnSpPr/>
      </cdr:nvCxnSpPr>
      <cdr:spPr>
        <a:xfrm xmlns:a="http://schemas.openxmlformats.org/drawingml/2006/main" flipH="1">
          <a:off x="6549656" y="978191"/>
          <a:ext cx="12" cy="116962"/>
        </a:xfrm>
        <a:prstGeom xmlns:a="http://schemas.openxmlformats.org/drawingml/2006/main" prst="line">
          <a:avLst/>
        </a:prstGeom>
        <a:ln xmlns:a="http://schemas.openxmlformats.org/drawingml/2006/main" w="19050">
          <a:solidFill>
            <a:srgbClr val="7030A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0.70654</cdr:x>
      <cdr:y>0.16989</cdr:y>
    </cdr:from>
    <cdr:to>
      <cdr:x>0.70654</cdr:x>
      <cdr:y>0.20645</cdr:y>
    </cdr:to>
    <cdr:cxnSp macro="">
      <cdr:nvCxnSpPr>
        <cdr:cNvPr id="23" name="直接连接符 22"/>
        <cdr:cNvCxnSpPr/>
      </cdr:nvCxnSpPr>
      <cdr:spPr>
        <a:xfrm xmlns:a="http://schemas.openxmlformats.org/drawingml/2006/main" flipV="1">
          <a:off x="6220107" y="839954"/>
          <a:ext cx="0" cy="180757"/>
        </a:xfrm>
        <a:prstGeom xmlns:a="http://schemas.openxmlformats.org/drawingml/2006/main" prst="line">
          <a:avLst/>
        </a:prstGeom>
        <a:ln xmlns:a="http://schemas.openxmlformats.org/drawingml/2006/main" w="19050">
          <a:solidFill>
            <a:srgbClr val="7030A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0.46498</cdr:x>
      <cdr:y>0.17419</cdr:y>
    </cdr:from>
    <cdr:to>
      <cdr:x>0.50604</cdr:x>
      <cdr:y>0.36344</cdr:y>
    </cdr:to>
    <cdr:sp macro="" textlink="">
      <cdr:nvSpPr>
        <cdr:cNvPr id="9" name="椭圆 8"/>
        <cdr:cNvSpPr/>
      </cdr:nvSpPr>
      <cdr:spPr>
        <a:xfrm xmlns:a="http://schemas.openxmlformats.org/drawingml/2006/main">
          <a:off x="4093515" y="861218"/>
          <a:ext cx="361477" cy="935673"/>
        </a:xfrm>
        <a:prstGeom xmlns:a="http://schemas.openxmlformats.org/drawingml/2006/main" prst="ellipse">
          <a:avLst/>
        </a:prstGeom>
        <a:solidFill xmlns:a="http://schemas.openxmlformats.org/drawingml/2006/main">
          <a:schemeClr val="accent3">
            <a:lumMod val="40000"/>
            <a:lumOff val="60000"/>
            <a:alpha val="20000"/>
          </a:schemeClr>
        </a:solidFill>
        <a:ln xmlns:a="http://schemas.openxmlformats.org/drawingml/2006/main">
          <a:solidFill>
            <a:schemeClr val="accent3">
              <a:lumMod val="7500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0.38407</cdr:x>
      <cdr:y>0.18065</cdr:y>
    </cdr:from>
    <cdr:to>
      <cdr:x>0.42996</cdr:x>
      <cdr:y>0.38925</cdr:y>
    </cdr:to>
    <cdr:sp macro="" textlink="">
      <cdr:nvSpPr>
        <cdr:cNvPr id="13" name="椭圆 12"/>
        <cdr:cNvSpPr/>
      </cdr:nvSpPr>
      <cdr:spPr>
        <a:xfrm xmlns:a="http://schemas.openxmlformats.org/drawingml/2006/main">
          <a:off x="3381182" y="893148"/>
          <a:ext cx="403999" cy="1031341"/>
        </a:xfrm>
        <a:prstGeom xmlns:a="http://schemas.openxmlformats.org/drawingml/2006/main" prst="ellipse">
          <a:avLst/>
        </a:prstGeom>
        <a:solidFill xmlns:a="http://schemas.openxmlformats.org/drawingml/2006/main">
          <a:schemeClr val="accent3">
            <a:lumMod val="40000"/>
            <a:lumOff val="60000"/>
            <a:alpha val="20000"/>
          </a:schemeClr>
        </a:solidFill>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0.64735</cdr:x>
      <cdr:y>0.06452</cdr:y>
    </cdr:from>
    <cdr:to>
      <cdr:x>0.69325</cdr:x>
      <cdr:y>0.27312</cdr:y>
    </cdr:to>
    <cdr:sp macro="" textlink="">
      <cdr:nvSpPr>
        <cdr:cNvPr id="14" name="椭圆 13"/>
        <cdr:cNvSpPr/>
      </cdr:nvSpPr>
      <cdr:spPr>
        <a:xfrm xmlns:a="http://schemas.openxmlformats.org/drawingml/2006/main">
          <a:off x="5699009" y="318999"/>
          <a:ext cx="404087" cy="1031342"/>
        </a:xfrm>
        <a:prstGeom xmlns:a="http://schemas.openxmlformats.org/drawingml/2006/main" prst="ellipse">
          <a:avLst/>
        </a:prstGeom>
        <a:solidFill xmlns:a="http://schemas.openxmlformats.org/drawingml/2006/main">
          <a:schemeClr val="accent3">
            <a:lumMod val="40000"/>
            <a:lumOff val="60000"/>
            <a:alpha val="20000"/>
          </a:schemeClr>
        </a:solidFill>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0.42271</cdr:x>
      <cdr:y>0.14839</cdr:y>
    </cdr:from>
    <cdr:to>
      <cdr:x>0.46861</cdr:x>
      <cdr:y>0.35699</cdr:y>
    </cdr:to>
    <cdr:sp macro="" textlink="">
      <cdr:nvSpPr>
        <cdr:cNvPr id="15" name="椭圆 14"/>
        <cdr:cNvSpPr/>
      </cdr:nvSpPr>
      <cdr:spPr>
        <a:xfrm xmlns:a="http://schemas.openxmlformats.org/drawingml/2006/main">
          <a:off x="3721366" y="733651"/>
          <a:ext cx="404087" cy="1031342"/>
        </a:xfrm>
        <a:prstGeom xmlns:a="http://schemas.openxmlformats.org/drawingml/2006/main" prst="ellipse">
          <a:avLst/>
        </a:prstGeom>
        <a:solidFill xmlns:a="http://schemas.openxmlformats.org/drawingml/2006/main">
          <a:schemeClr val="accent3">
            <a:lumMod val="40000"/>
            <a:lumOff val="60000"/>
            <a:alpha val="20000"/>
          </a:schemeClr>
        </a:solidFill>
        <a:ln xmlns:a="http://schemas.openxmlformats.org/drawingml/2006/main">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zh-CN"/>
        </a:p>
      </cdr:txBody>
    </cdr:sp>
  </cdr:relSizeAnchor>
  <cdr:relSizeAnchor xmlns:cdr="http://schemas.openxmlformats.org/drawingml/2006/chartDrawing">
    <cdr:from>
      <cdr:x>0.14372</cdr:x>
      <cdr:y>0.49033</cdr:y>
    </cdr:from>
    <cdr:to>
      <cdr:x>0.28623</cdr:x>
      <cdr:y>0.59786</cdr:y>
    </cdr:to>
    <cdr:sp macro="" textlink="">
      <cdr:nvSpPr>
        <cdr:cNvPr id="3" name="圆角矩形标注 2"/>
        <cdr:cNvSpPr/>
      </cdr:nvSpPr>
      <cdr:spPr>
        <a:xfrm xmlns:a="http://schemas.openxmlformats.org/drawingml/2006/main">
          <a:off x="1265284" y="2424232"/>
          <a:ext cx="1254606" cy="531640"/>
        </a:xfrm>
        <a:prstGeom xmlns:a="http://schemas.openxmlformats.org/drawingml/2006/main" prst="wedgeRoundRectCallout">
          <a:avLst>
            <a:gd name="adj1" fmla="val 51425"/>
            <a:gd name="adj2" fmla="val -99330"/>
            <a:gd name="adj3" fmla="val 16667"/>
          </a:avLst>
        </a:prstGeom>
        <a:ln xmlns:a="http://schemas.openxmlformats.org/drawingml/2006/main">
          <a:solidFill>
            <a:schemeClr val="bg1">
              <a:lumMod val="5000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wrap="square" lIns="18000" rIns="18000">
          <a:noAutofit/>
        </a:bodyPr>
        <a:lstStyle xmlns:a="http://schemas.openxmlformats.org/drawingml/2006/main"/>
        <a:p xmlns:a="http://schemas.openxmlformats.org/drawingml/2006/main">
          <a:r>
            <a:rPr lang="zh-CN" altLang="en-US"/>
            <a:t>个别深加工厂出手后的第一个大涨幅</a:t>
          </a:r>
          <a:endParaRPr lang="zh-CN"/>
        </a:p>
      </cdr:txBody>
    </cdr:sp>
  </cdr:relSizeAnchor>
  <cdr:relSizeAnchor xmlns:cdr="http://schemas.openxmlformats.org/drawingml/2006/chartDrawing">
    <cdr:from>
      <cdr:x>0.29831</cdr:x>
      <cdr:y>0.47528</cdr:y>
    </cdr:from>
    <cdr:to>
      <cdr:x>0.45653</cdr:x>
      <cdr:y>0.58495</cdr:y>
    </cdr:to>
    <cdr:sp macro="" textlink="">
      <cdr:nvSpPr>
        <cdr:cNvPr id="11" name="圆角矩形标注 10"/>
        <cdr:cNvSpPr/>
      </cdr:nvSpPr>
      <cdr:spPr>
        <a:xfrm xmlns:a="http://schemas.openxmlformats.org/drawingml/2006/main">
          <a:off x="2626202" y="2349834"/>
          <a:ext cx="1392912" cy="542221"/>
        </a:xfrm>
        <a:prstGeom xmlns:a="http://schemas.openxmlformats.org/drawingml/2006/main" prst="wedgeRoundRectCallout">
          <a:avLst>
            <a:gd name="adj1" fmla="val 34430"/>
            <a:gd name="adj2" fmla="val -146676"/>
            <a:gd name="adj3" fmla="val 16667"/>
          </a:avLst>
        </a:prstGeom>
        <a:ln xmlns:a="http://schemas.openxmlformats.org/drawingml/2006/main">
          <a:solidFill>
            <a:schemeClr val="bg1">
              <a:lumMod val="5000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wrap="square" lIns="18000" rIns="18000">
          <a:noAutofit/>
        </a:bodyPr>
        <a:lstStyle xmlns:a="http://schemas.openxmlformats.org/drawingml/2006/main"/>
        <a:p xmlns:a="http://schemas.openxmlformats.org/drawingml/2006/main">
          <a:r>
            <a:rPr lang="zh-CN" altLang="en-US"/>
            <a:t>另一深加工企业出手后连续两个大涨幅</a:t>
          </a:r>
          <a:endParaRPr lang="zh-CN"/>
        </a:p>
      </cdr:txBody>
    </cdr:sp>
  </cdr:relSizeAnchor>
  <cdr:relSizeAnchor xmlns:cdr="http://schemas.openxmlformats.org/drawingml/2006/chartDrawing">
    <cdr:from>
      <cdr:x>0.55314</cdr:x>
      <cdr:y>0.33119</cdr:y>
    </cdr:from>
    <cdr:to>
      <cdr:x>0.68116</cdr:x>
      <cdr:y>0.44087</cdr:y>
    </cdr:to>
    <cdr:sp macro="" textlink="">
      <cdr:nvSpPr>
        <cdr:cNvPr id="16" name="圆角矩形标注 15"/>
        <cdr:cNvSpPr/>
      </cdr:nvSpPr>
      <cdr:spPr>
        <a:xfrm xmlns:a="http://schemas.openxmlformats.org/drawingml/2006/main">
          <a:off x="4869689" y="1637440"/>
          <a:ext cx="1127042" cy="542270"/>
        </a:xfrm>
        <a:prstGeom xmlns:a="http://schemas.openxmlformats.org/drawingml/2006/main" prst="wedgeRoundRectCallout">
          <a:avLst>
            <a:gd name="adj1" fmla="val 36714"/>
            <a:gd name="adj2" fmla="val -101372"/>
            <a:gd name="adj3" fmla="val 16667"/>
          </a:avLst>
        </a:prstGeom>
        <a:ln xmlns:a="http://schemas.openxmlformats.org/drawingml/2006/main">
          <a:solidFill>
            <a:schemeClr val="bg1">
              <a:lumMod val="5000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wrap="square" lIns="18000" rIns="18000">
          <a:noAutofit/>
        </a:bodyPr>
        <a:lstStyle xmlns:a="http://schemas.openxmlformats.org/drawingml/2006/main"/>
        <a:p xmlns:a="http://schemas.openxmlformats.org/drawingml/2006/main">
          <a:r>
            <a:rPr lang="zh-CN" altLang="en-US"/>
            <a:t>中秋节期间连续上涨，冲到</a:t>
          </a:r>
          <a:r>
            <a:rPr lang="en-US" altLang="zh-CN"/>
            <a:t>7</a:t>
          </a:r>
          <a:r>
            <a:rPr lang="zh-CN" altLang="en-US"/>
            <a:t>元</a:t>
          </a:r>
          <a:endParaRPr lang="zh-CN"/>
        </a:p>
      </cdr:txBody>
    </cdr:sp>
  </cdr:relSizeAnchor>
  <cdr:relSizeAnchor xmlns:cdr="http://schemas.openxmlformats.org/drawingml/2006/chartDrawing">
    <cdr:from>
      <cdr:x>0.47464</cdr:x>
      <cdr:y>0.47313</cdr:y>
    </cdr:from>
    <cdr:to>
      <cdr:x>0.64131</cdr:x>
      <cdr:y>0.58281</cdr:y>
    </cdr:to>
    <cdr:sp macro="" textlink="">
      <cdr:nvSpPr>
        <cdr:cNvPr id="17" name="圆角矩形标注 16"/>
        <cdr:cNvSpPr/>
      </cdr:nvSpPr>
      <cdr:spPr>
        <a:xfrm xmlns:a="http://schemas.openxmlformats.org/drawingml/2006/main">
          <a:off x="4178587" y="2339204"/>
          <a:ext cx="1467302" cy="542270"/>
        </a:xfrm>
        <a:prstGeom xmlns:a="http://schemas.openxmlformats.org/drawingml/2006/main" prst="wedgeRoundRectCallout">
          <a:avLst>
            <a:gd name="adj1" fmla="val -38472"/>
            <a:gd name="adj2" fmla="val -148430"/>
            <a:gd name="adj3" fmla="val 16667"/>
          </a:avLst>
        </a:prstGeom>
        <a:ln xmlns:a="http://schemas.openxmlformats.org/drawingml/2006/main">
          <a:solidFill>
            <a:schemeClr val="bg1">
              <a:lumMod val="5000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wrap="square" lIns="18000" rIns="18000">
          <a:noAutofit/>
        </a:bodyPr>
        <a:lstStyle xmlns:a="http://schemas.openxmlformats.org/drawingml/2006/main"/>
        <a:p xmlns:a="http://schemas.openxmlformats.org/drawingml/2006/main">
          <a:r>
            <a:rPr lang="zh-CN" altLang="en-US"/>
            <a:t>某知名深加工企业踩停压价，价格回落</a:t>
          </a:r>
          <a:endParaRPr lang="zh-CN"/>
        </a:p>
      </cdr:txBody>
    </cdr:sp>
  </cdr:relSizeAnchor>
  <cdr:relSizeAnchor xmlns:cdr="http://schemas.openxmlformats.org/drawingml/2006/chartDrawing">
    <cdr:from>
      <cdr:x>0.77296</cdr:x>
      <cdr:y>0.34194</cdr:y>
    </cdr:from>
    <cdr:to>
      <cdr:x>0.92393</cdr:x>
      <cdr:y>0.53119</cdr:y>
    </cdr:to>
    <cdr:sp macro="" textlink="">
      <cdr:nvSpPr>
        <cdr:cNvPr id="18" name="圆角矩形标注 17"/>
        <cdr:cNvSpPr/>
      </cdr:nvSpPr>
      <cdr:spPr>
        <a:xfrm xmlns:a="http://schemas.openxmlformats.org/drawingml/2006/main">
          <a:off x="6804861" y="1690589"/>
          <a:ext cx="1329045" cy="935653"/>
        </a:xfrm>
        <a:prstGeom xmlns:a="http://schemas.openxmlformats.org/drawingml/2006/main" prst="wedgeRoundRectCallout">
          <a:avLst>
            <a:gd name="adj1" fmla="val -59515"/>
            <a:gd name="adj2" fmla="val -72545"/>
            <a:gd name="adj3" fmla="val 16667"/>
          </a:avLst>
        </a:prstGeom>
        <a:ln xmlns:a="http://schemas.openxmlformats.org/drawingml/2006/main">
          <a:solidFill>
            <a:schemeClr val="bg1">
              <a:lumMod val="50000"/>
            </a:schemeClr>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wrap="square" lIns="18000" rIns="18000">
          <a:noAutofit/>
        </a:bodyPr>
        <a:lstStyle xmlns:a="http://schemas.openxmlformats.org/drawingml/2006/main"/>
        <a:p xmlns:a="http://schemas.openxmlformats.org/drawingml/2006/main">
          <a:r>
            <a:rPr lang="zh-CN" altLang="en-US"/>
            <a:t>深加工厂压价，初加工厂</a:t>
          </a:r>
          <a:r>
            <a:rPr lang="zh-CN" altLang="zh-CN" sz="1100">
              <a:solidFill>
                <a:schemeClr val="dk1"/>
              </a:solidFill>
              <a:effectLst/>
              <a:latin typeface="+mn-lt"/>
              <a:ea typeface="+mn-ea"/>
              <a:cs typeface="+mn-cs"/>
            </a:rPr>
            <a:t>蓄水池水位达到临界值</a:t>
          </a:r>
          <a:r>
            <a:rPr lang="zh-CN" altLang="en-US" sz="1100">
              <a:solidFill>
                <a:schemeClr val="dk1"/>
              </a:solidFill>
              <a:effectLst/>
              <a:latin typeface="+mn-lt"/>
              <a:ea typeface="+mn-ea"/>
              <a:cs typeface="+mn-cs"/>
            </a:rPr>
            <a:t>，</a:t>
          </a:r>
          <a:r>
            <a:rPr lang="zh-CN" altLang="en-US"/>
            <a:t>信心不足，价格回落</a:t>
          </a:r>
          <a:endParaRPr lang="zh-CN"/>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E0CF3-21D5-44FF-A517-14E762705833}" type="datetimeFigureOut">
              <a:rPr lang="zh-CN" altLang="en-US" smtClean="0"/>
              <a:t>2017/6/5</a:t>
            </a:fld>
            <a:endParaRPr lang="zh-CN" altLang="en-US"/>
          </a:p>
        </p:txBody>
      </p:sp>
      <p:sp>
        <p:nvSpPr>
          <p:cNvPr id="4" name="幻灯片图像占位符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E30F83-4455-4C83-A24C-42998CCF19F0}" type="slidenum">
              <a:rPr lang="zh-CN" altLang="en-US" smtClean="0"/>
              <a:t>‹#›</a:t>
            </a:fld>
            <a:endParaRPr lang="zh-CN" altLang="en-US"/>
          </a:p>
        </p:txBody>
      </p:sp>
    </p:spTree>
    <p:extLst>
      <p:ext uri="{BB962C8B-B14F-4D97-AF65-F5344CB8AC3E}">
        <p14:creationId xmlns:p14="http://schemas.microsoft.com/office/powerpoint/2010/main" val="3923111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E30F83-4455-4C83-A24C-42998CCF19F0}" type="slidenum">
              <a:rPr lang="zh-CN" altLang="en-US" smtClean="0"/>
              <a:t>37</a:t>
            </a:fld>
            <a:endParaRPr lang="zh-CN" altLang="en-US"/>
          </a:p>
        </p:txBody>
      </p:sp>
    </p:spTree>
    <p:extLst>
      <p:ext uri="{BB962C8B-B14F-4D97-AF65-F5344CB8AC3E}">
        <p14:creationId xmlns:p14="http://schemas.microsoft.com/office/powerpoint/2010/main" val="1037506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BE30F83-4455-4C83-A24C-42998CCF19F0}" type="slidenum">
              <a:rPr lang="zh-CN" altLang="en-US" smtClean="0"/>
              <a:t>61</a:t>
            </a:fld>
            <a:endParaRPr lang="zh-CN" altLang="en-US"/>
          </a:p>
        </p:txBody>
      </p:sp>
    </p:spTree>
    <p:extLst>
      <p:ext uri="{BB962C8B-B14F-4D97-AF65-F5344CB8AC3E}">
        <p14:creationId xmlns:p14="http://schemas.microsoft.com/office/powerpoint/2010/main" val="122598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775358"/>
            <a:ext cx="7772400" cy="1225021"/>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1" y="3238500"/>
            <a:ext cx="6400800" cy="1460500"/>
          </a:xfrm>
        </p:spPr>
        <p:txBody>
          <a:bodyPr/>
          <a:lstStyle>
            <a:lvl1pPr marL="0" indent="0" algn="ctr">
              <a:buNone/>
              <a:defRPr>
                <a:solidFill>
                  <a:schemeClr val="tx1">
                    <a:tint val="75000"/>
                  </a:schemeClr>
                </a:solidFill>
              </a:defRPr>
            </a:lvl1pPr>
            <a:lvl2pPr marL="511998" indent="0" algn="ctr">
              <a:buNone/>
              <a:defRPr>
                <a:solidFill>
                  <a:schemeClr val="tx1">
                    <a:tint val="75000"/>
                  </a:schemeClr>
                </a:solidFill>
              </a:defRPr>
            </a:lvl2pPr>
            <a:lvl3pPr marL="1023996" indent="0" algn="ctr">
              <a:buNone/>
              <a:defRPr>
                <a:solidFill>
                  <a:schemeClr val="tx1">
                    <a:tint val="75000"/>
                  </a:schemeClr>
                </a:solidFill>
              </a:defRPr>
            </a:lvl3pPr>
            <a:lvl4pPr marL="1535994" indent="0" algn="ctr">
              <a:buNone/>
              <a:defRPr>
                <a:solidFill>
                  <a:schemeClr val="tx1">
                    <a:tint val="75000"/>
                  </a:schemeClr>
                </a:solidFill>
              </a:defRPr>
            </a:lvl4pPr>
            <a:lvl5pPr marL="2047992" indent="0" algn="ctr">
              <a:buNone/>
              <a:defRPr>
                <a:solidFill>
                  <a:schemeClr val="tx1">
                    <a:tint val="75000"/>
                  </a:schemeClr>
                </a:solidFill>
              </a:defRPr>
            </a:lvl5pPr>
            <a:lvl6pPr marL="2559990" indent="0" algn="ctr">
              <a:buNone/>
              <a:defRPr>
                <a:solidFill>
                  <a:schemeClr val="tx1">
                    <a:tint val="75000"/>
                  </a:schemeClr>
                </a:solidFill>
              </a:defRPr>
            </a:lvl6pPr>
            <a:lvl7pPr marL="3071989" indent="0" algn="ctr">
              <a:buNone/>
              <a:defRPr>
                <a:solidFill>
                  <a:schemeClr val="tx1">
                    <a:tint val="75000"/>
                  </a:schemeClr>
                </a:solidFill>
              </a:defRPr>
            </a:lvl7pPr>
            <a:lvl8pPr marL="3583986" indent="0" algn="ctr">
              <a:buNone/>
              <a:defRPr>
                <a:solidFill>
                  <a:schemeClr val="tx1">
                    <a:tint val="75000"/>
                  </a:schemeClr>
                </a:solidFill>
              </a:defRPr>
            </a:lvl8pPr>
            <a:lvl9pPr marL="4095984"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BBD2B36-D0AA-44C2-BE87-5FE54DC285F1}" type="datetimeFigureOut">
              <a:rPr lang="zh-CN" altLang="en-US" smtClean="0"/>
              <a:t>2017/6/5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2640EA-D2E1-4095-9912-2178193188E4}" type="slidenum">
              <a:rPr lang="zh-CN" altLang="en-US" smtClean="0"/>
              <a:t>‹#›</a:t>
            </a:fld>
            <a:endParaRPr lang="zh-CN" altLang="en-US"/>
          </a:p>
        </p:txBody>
      </p:sp>
    </p:spTree>
    <p:extLst>
      <p:ext uri="{BB962C8B-B14F-4D97-AF65-F5344CB8AC3E}">
        <p14:creationId xmlns:p14="http://schemas.microsoft.com/office/powerpoint/2010/main" val="29937214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BBD2B36-D0AA-44C2-BE87-5FE54DC285F1}" type="datetimeFigureOut">
              <a:rPr lang="zh-CN" altLang="en-US" smtClean="0"/>
              <a:t>2017/6/5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2640EA-D2E1-4095-9912-2178193188E4}" type="slidenum">
              <a:rPr lang="zh-CN" altLang="en-US" smtClean="0"/>
              <a:t>‹#›</a:t>
            </a:fld>
            <a:endParaRPr lang="zh-CN" altLang="en-US"/>
          </a:p>
        </p:txBody>
      </p:sp>
    </p:spTree>
    <p:extLst>
      <p:ext uri="{BB962C8B-B14F-4D97-AF65-F5344CB8AC3E}">
        <p14:creationId xmlns:p14="http://schemas.microsoft.com/office/powerpoint/2010/main" val="2568401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1" y="228867"/>
            <a:ext cx="2057400" cy="4876271"/>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28867"/>
            <a:ext cx="6019800" cy="4876271"/>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BBD2B36-D0AA-44C2-BE87-5FE54DC285F1}" type="datetimeFigureOut">
              <a:rPr lang="zh-CN" altLang="en-US" smtClean="0"/>
              <a:t>2017/6/5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2640EA-D2E1-4095-9912-2178193188E4}" type="slidenum">
              <a:rPr lang="zh-CN" altLang="en-US" smtClean="0"/>
              <a:t>‹#›</a:t>
            </a:fld>
            <a:endParaRPr lang="zh-CN" altLang="en-US"/>
          </a:p>
        </p:txBody>
      </p:sp>
    </p:spTree>
    <p:extLst>
      <p:ext uri="{BB962C8B-B14F-4D97-AF65-F5344CB8AC3E}">
        <p14:creationId xmlns:p14="http://schemas.microsoft.com/office/powerpoint/2010/main" val="279842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BBD2B36-D0AA-44C2-BE87-5FE54DC285F1}" type="datetimeFigureOut">
              <a:rPr lang="zh-CN" altLang="en-US" smtClean="0"/>
              <a:t>2017/6/5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2640EA-D2E1-4095-9912-2178193188E4}" type="slidenum">
              <a:rPr lang="zh-CN" altLang="en-US" smtClean="0"/>
              <a:t>‹#›</a:t>
            </a:fld>
            <a:endParaRPr lang="zh-CN" altLang="en-US"/>
          </a:p>
        </p:txBody>
      </p:sp>
    </p:spTree>
    <p:extLst>
      <p:ext uri="{BB962C8B-B14F-4D97-AF65-F5344CB8AC3E}">
        <p14:creationId xmlns:p14="http://schemas.microsoft.com/office/powerpoint/2010/main" val="3965084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672420"/>
            <a:ext cx="7772400" cy="1135063"/>
          </a:xfrm>
        </p:spPr>
        <p:txBody>
          <a:bodyPr anchor="t"/>
          <a:lstStyle>
            <a:lvl1pPr algn="l">
              <a:defRPr sz="45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422262"/>
            <a:ext cx="7772400" cy="1250156"/>
          </a:xfrm>
        </p:spPr>
        <p:txBody>
          <a:bodyPr anchor="b"/>
          <a:lstStyle>
            <a:lvl1pPr marL="0" indent="0">
              <a:buNone/>
              <a:defRPr sz="2200">
                <a:solidFill>
                  <a:schemeClr val="tx1">
                    <a:tint val="75000"/>
                  </a:schemeClr>
                </a:solidFill>
              </a:defRPr>
            </a:lvl1pPr>
            <a:lvl2pPr marL="511998" indent="0">
              <a:buNone/>
              <a:defRPr sz="2000">
                <a:solidFill>
                  <a:schemeClr val="tx1">
                    <a:tint val="75000"/>
                  </a:schemeClr>
                </a:solidFill>
              </a:defRPr>
            </a:lvl2pPr>
            <a:lvl3pPr marL="1023996" indent="0">
              <a:buNone/>
              <a:defRPr sz="1800">
                <a:solidFill>
                  <a:schemeClr val="tx1">
                    <a:tint val="75000"/>
                  </a:schemeClr>
                </a:solidFill>
              </a:defRPr>
            </a:lvl3pPr>
            <a:lvl4pPr marL="1535994" indent="0">
              <a:buNone/>
              <a:defRPr sz="1600">
                <a:solidFill>
                  <a:schemeClr val="tx1">
                    <a:tint val="75000"/>
                  </a:schemeClr>
                </a:solidFill>
              </a:defRPr>
            </a:lvl4pPr>
            <a:lvl5pPr marL="2047992" indent="0">
              <a:buNone/>
              <a:defRPr sz="1600">
                <a:solidFill>
                  <a:schemeClr val="tx1">
                    <a:tint val="75000"/>
                  </a:schemeClr>
                </a:solidFill>
              </a:defRPr>
            </a:lvl5pPr>
            <a:lvl6pPr marL="2559990" indent="0">
              <a:buNone/>
              <a:defRPr sz="1600">
                <a:solidFill>
                  <a:schemeClr val="tx1">
                    <a:tint val="75000"/>
                  </a:schemeClr>
                </a:solidFill>
              </a:defRPr>
            </a:lvl6pPr>
            <a:lvl7pPr marL="3071989" indent="0">
              <a:buNone/>
              <a:defRPr sz="1600">
                <a:solidFill>
                  <a:schemeClr val="tx1">
                    <a:tint val="75000"/>
                  </a:schemeClr>
                </a:solidFill>
              </a:defRPr>
            </a:lvl7pPr>
            <a:lvl8pPr marL="3583986" indent="0">
              <a:buNone/>
              <a:defRPr sz="1600">
                <a:solidFill>
                  <a:schemeClr val="tx1">
                    <a:tint val="75000"/>
                  </a:schemeClr>
                </a:solidFill>
              </a:defRPr>
            </a:lvl8pPr>
            <a:lvl9pPr marL="4095984"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CBBD2B36-D0AA-44C2-BE87-5FE54DC285F1}" type="datetimeFigureOut">
              <a:rPr lang="zh-CN" altLang="en-US" smtClean="0"/>
              <a:t>2017/6/5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2640EA-D2E1-4095-9912-2178193188E4}" type="slidenum">
              <a:rPr lang="zh-CN" altLang="en-US" smtClean="0"/>
              <a:t>‹#›</a:t>
            </a:fld>
            <a:endParaRPr lang="zh-CN" altLang="en-US"/>
          </a:p>
        </p:txBody>
      </p:sp>
    </p:spTree>
    <p:extLst>
      <p:ext uri="{BB962C8B-B14F-4D97-AF65-F5344CB8AC3E}">
        <p14:creationId xmlns:p14="http://schemas.microsoft.com/office/powerpoint/2010/main" val="5245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333501"/>
            <a:ext cx="4038600" cy="377163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1" y="1333501"/>
            <a:ext cx="4038600" cy="3771636"/>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BBD2B36-D0AA-44C2-BE87-5FE54DC285F1}" type="datetimeFigureOut">
              <a:rPr lang="zh-CN" altLang="en-US" smtClean="0"/>
              <a:t>2017/6/5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2640EA-D2E1-4095-9912-2178193188E4}" type="slidenum">
              <a:rPr lang="zh-CN" altLang="en-US" smtClean="0"/>
              <a:t>‹#›</a:t>
            </a:fld>
            <a:endParaRPr lang="zh-CN" altLang="en-US"/>
          </a:p>
        </p:txBody>
      </p:sp>
    </p:spTree>
    <p:extLst>
      <p:ext uri="{BB962C8B-B14F-4D97-AF65-F5344CB8AC3E}">
        <p14:creationId xmlns:p14="http://schemas.microsoft.com/office/powerpoint/2010/main" val="119461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279262"/>
            <a:ext cx="4040188" cy="533136"/>
          </a:xfrm>
        </p:spPr>
        <p:txBody>
          <a:bodyPr anchor="b"/>
          <a:lstStyle>
            <a:lvl1pPr marL="0" indent="0">
              <a:buNone/>
              <a:defRPr sz="2700" b="1"/>
            </a:lvl1pPr>
            <a:lvl2pPr marL="511998" indent="0">
              <a:buNone/>
              <a:defRPr sz="2200" b="1"/>
            </a:lvl2pPr>
            <a:lvl3pPr marL="1023996" indent="0">
              <a:buNone/>
              <a:defRPr sz="2000" b="1"/>
            </a:lvl3pPr>
            <a:lvl4pPr marL="1535994" indent="0">
              <a:buNone/>
              <a:defRPr sz="1800" b="1"/>
            </a:lvl4pPr>
            <a:lvl5pPr marL="2047992" indent="0">
              <a:buNone/>
              <a:defRPr sz="1800" b="1"/>
            </a:lvl5pPr>
            <a:lvl6pPr marL="2559990" indent="0">
              <a:buNone/>
              <a:defRPr sz="1800" b="1"/>
            </a:lvl6pPr>
            <a:lvl7pPr marL="3071989" indent="0">
              <a:buNone/>
              <a:defRPr sz="1800" b="1"/>
            </a:lvl7pPr>
            <a:lvl8pPr marL="3583986" indent="0">
              <a:buNone/>
              <a:defRPr sz="1800" b="1"/>
            </a:lvl8pPr>
            <a:lvl9pPr marL="4095984" indent="0">
              <a:buNone/>
              <a:defRPr sz="1800" b="1"/>
            </a:lvl9pPr>
          </a:lstStyle>
          <a:p>
            <a:pPr lvl="0"/>
            <a:r>
              <a:rPr lang="zh-CN" altLang="en-US" smtClean="0"/>
              <a:t>单击此处编辑母版文本样式</a:t>
            </a:r>
          </a:p>
        </p:txBody>
      </p:sp>
      <p:sp>
        <p:nvSpPr>
          <p:cNvPr id="4" name="内容占位符 3"/>
          <p:cNvSpPr>
            <a:spLocks noGrp="1"/>
          </p:cNvSpPr>
          <p:nvPr>
            <p:ph sz="half" idx="2"/>
          </p:nvPr>
        </p:nvSpPr>
        <p:spPr>
          <a:xfrm>
            <a:off x="457201" y="1812397"/>
            <a:ext cx="4040188" cy="329274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0" y="1279262"/>
            <a:ext cx="4041775" cy="533136"/>
          </a:xfrm>
        </p:spPr>
        <p:txBody>
          <a:bodyPr anchor="b"/>
          <a:lstStyle>
            <a:lvl1pPr marL="0" indent="0">
              <a:buNone/>
              <a:defRPr sz="2700" b="1"/>
            </a:lvl1pPr>
            <a:lvl2pPr marL="511998" indent="0">
              <a:buNone/>
              <a:defRPr sz="2200" b="1"/>
            </a:lvl2pPr>
            <a:lvl3pPr marL="1023996" indent="0">
              <a:buNone/>
              <a:defRPr sz="2000" b="1"/>
            </a:lvl3pPr>
            <a:lvl4pPr marL="1535994" indent="0">
              <a:buNone/>
              <a:defRPr sz="1800" b="1"/>
            </a:lvl4pPr>
            <a:lvl5pPr marL="2047992" indent="0">
              <a:buNone/>
              <a:defRPr sz="1800" b="1"/>
            </a:lvl5pPr>
            <a:lvl6pPr marL="2559990" indent="0">
              <a:buNone/>
              <a:defRPr sz="1800" b="1"/>
            </a:lvl6pPr>
            <a:lvl7pPr marL="3071989" indent="0">
              <a:buNone/>
              <a:defRPr sz="1800" b="1"/>
            </a:lvl7pPr>
            <a:lvl8pPr marL="3583986" indent="0">
              <a:buNone/>
              <a:defRPr sz="1800" b="1"/>
            </a:lvl8pPr>
            <a:lvl9pPr marL="4095984" indent="0">
              <a:buNone/>
              <a:defRPr sz="1800" b="1"/>
            </a:lvl9pPr>
          </a:lstStyle>
          <a:p>
            <a:pPr lvl="0"/>
            <a:r>
              <a:rPr lang="zh-CN" altLang="en-US" smtClean="0"/>
              <a:t>单击此处编辑母版文本样式</a:t>
            </a:r>
          </a:p>
        </p:txBody>
      </p:sp>
      <p:sp>
        <p:nvSpPr>
          <p:cNvPr id="6" name="内容占位符 5"/>
          <p:cNvSpPr>
            <a:spLocks noGrp="1"/>
          </p:cNvSpPr>
          <p:nvPr>
            <p:ph sz="quarter" idx="4"/>
          </p:nvPr>
        </p:nvSpPr>
        <p:spPr>
          <a:xfrm>
            <a:off x="4645030" y="1812397"/>
            <a:ext cx="4041775" cy="329274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BBD2B36-D0AA-44C2-BE87-5FE54DC285F1}" type="datetimeFigureOut">
              <a:rPr lang="zh-CN" altLang="en-US" smtClean="0"/>
              <a:t>2017/6/5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2640EA-D2E1-4095-9912-2178193188E4}" type="slidenum">
              <a:rPr lang="zh-CN" altLang="en-US" smtClean="0"/>
              <a:t>‹#›</a:t>
            </a:fld>
            <a:endParaRPr lang="zh-CN" altLang="en-US"/>
          </a:p>
        </p:txBody>
      </p:sp>
    </p:spTree>
    <p:extLst>
      <p:ext uri="{BB962C8B-B14F-4D97-AF65-F5344CB8AC3E}">
        <p14:creationId xmlns:p14="http://schemas.microsoft.com/office/powerpoint/2010/main" val="1269984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BBD2B36-D0AA-44C2-BE87-5FE54DC285F1}" type="datetimeFigureOut">
              <a:rPr lang="zh-CN" altLang="en-US" smtClean="0"/>
              <a:t>2017/6/5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2640EA-D2E1-4095-9912-2178193188E4}" type="slidenum">
              <a:rPr lang="zh-CN" altLang="en-US" smtClean="0"/>
              <a:t>‹#›</a:t>
            </a:fld>
            <a:endParaRPr lang="zh-CN" altLang="en-US"/>
          </a:p>
        </p:txBody>
      </p:sp>
    </p:spTree>
    <p:extLst>
      <p:ext uri="{BB962C8B-B14F-4D97-AF65-F5344CB8AC3E}">
        <p14:creationId xmlns:p14="http://schemas.microsoft.com/office/powerpoint/2010/main" val="88831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BBD2B36-D0AA-44C2-BE87-5FE54DC285F1}" type="datetimeFigureOut">
              <a:rPr lang="zh-CN" altLang="en-US" smtClean="0"/>
              <a:t>2017/6/5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2640EA-D2E1-4095-9912-2178193188E4}" type="slidenum">
              <a:rPr lang="zh-CN" altLang="en-US" smtClean="0"/>
              <a:t>‹#›</a:t>
            </a:fld>
            <a:endParaRPr lang="zh-CN" altLang="en-US"/>
          </a:p>
        </p:txBody>
      </p:sp>
    </p:spTree>
    <p:extLst>
      <p:ext uri="{BB962C8B-B14F-4D97-AF65-F5344CB8AC3E}">
        <p14:creationId xmlns:p14="http://schemas.microsoft.com/office/powerpoint/2010/main" val="25950393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27542"/>
            <a:ext cx="3008313" cy="968376"/>
          </a:xfrm>
        </p:spPr>
        <p:txBody>
          <a:bodyPr anchor="b"/>
          <a:lstStyle>
            <a:lvl1pPr algn="l">
              <a:defRPr sz="22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27544"/>
            <a:ext cx="5111750" cy="4877594"/>
          </a:xfrm>
        </p:spPr>
        <p:txBody>
          <a:bodyPr/>
          <a:lstStyle>
            <a:lvl1pPr>
              <a:defRPr sz="35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5" y="1195920"/>
            <a:ext cx="3008313" cy="3909219"/>
          </a:xfrm>
        </p:spPr>
        <p:txBody>
          <a:bodyPr/>
          <a:lstStyle>
            <a:lvl1pPr marL="0" indent="0">
              <a:buNone/>
              <a:defRPr sz="1600"/>
            </a:lvl1pPr>
            <a:lvl2pPr marL="511998" indent="0">
              <a:buNone/>
              <a:defRPr sz="1400"/>
            </a:lvl2pPr>
            <a:lvl3pPr marL="1023996" indent="0">
              <a:buNone/>
              <a:defRPr sz="1200"/>
            </a:lvl3pPr>
            <a:lvl4pPr marL="1535994" indent="0">
              <a:buNone/>
              <a:defRPr sz="1000"/>
            </a:lvl4pPr>
            <a:lvl5pPr marL="2047992" indent="0">
              <a:buNone/>
              <a:defRPr sz="1000"/>
            </a:lvl5pPr>
            <a:lvl6pPr marL="2559990" indent="0">
              <a:buNone/>
              <a:defRPr sz="1000"/>
            </a:lvl6pPr>
            <a:lvl7pPr marL="3071989" indent="0">
              <a:buNone/>
              <a:defRPr sz="1000"/>
            </a:lvl7pPr>
            <a:lvl8pPr marL="3583986" indent="0">
              <a:buNone/>
              <a:defRPr sz="1000"/>
            </a:lvl8pPr>
            <a:lvl9pPr marL="4095984"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BBD2B36-D0AA-44C2-BE87-5FE54DC285F1}" type="datetimeFigureOut">
              <a:rPr lang="zh-CN" altLang="en-US" smtClean="0"/>
              <a:t>2017/6/5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2640EA-D2E1-4095-9912-2178193188E4}" type="slidenum">
              <a:rPr lang="zh-CN" altLang="en-US" smtClean="0"/>
              <a:t>‹#›</a:t>
            </a:fld>
            <a:endParaRPr lang="zh-CN" altLang="en-US"/>
          </a:p>
        </p:txBody>
      </p:sp>
    </p:spTree>
    <p:extLst>
      <p:ext uri="{BB962C8B-B14F-4D97-AF65-F5344CB8AC3E}">
        <p14:creationId xmlns:p14="http://schemas.microsoft.com/office/powerpoint/2010/main" val="3722263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000500"/>
            <a:ext cx="5486400" cy="472282"/>
          </a:xfrm>
        </p:spPr>
        <p:txBody>
          <a:bodyPr anchor="b"/>
          <a:lstStyle>
            <a:lvl1pPr algn="l">
              <a:defRPr sz="22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510646"/>
            <a:ext cx="5486400" cy="3429000"/>
          </a:xfrm>
        </p:spPr>
        <p:txBody>
          <a:bodyPr/>
          <a:lstStyle>
            <a:lvl1pPr marL="0" indent="0">
              <a:buNone/>
              <a:defRPr sz="3500"/>
            </a:lvl1pPr>
            <a:lvl2pPr marL="511998" indent="0">
              <a:buNone/>
              <a:defRPr sz="3100"/>
            </a:lvl2pPr>
            <a:lvl3pPr marL="1023996" indent="0">
              <a:buNone/>
              <a:defRPr sz="2700"/>
            </a:lvl3pPr>
            <a:lvl4pPr marL="1535994" indent="0">
              <a:buNone/>
              <a:defRPr sz="2200"/>
            </a:lvl4pPr>
            <a:lvl5pPr marL="2047992" indent="0">
              <a:buNone/>
              <a:defRPr sz="2200"/>
            </a:lvl5pPr>
            <a:lvl6pPr marL="2559990" indent="0">
              <a:buNone/>
              <a:defRPr sz="2200"/>
            </a:lvl6pPr>
            <a:lvl7pPr marL="3071989" indent="0">
              <a:buNone/>
              <a:defRPr sz="2200"/>
            </a:lvl7pPr>
            <a:lvl8pPr marL="3583986" indent="0">
              <a:buNone/>
              <a:defRPr sz="2200"/>
            </a:lvl8pPr>
            <a:lvl9pPr marL="4095984" indent="0">
              <a:buNone/>
              <a:defRPr sz="2200"/>
            </a:lvl9pPr>
          </a:lstStyle>
          <a:p>
            <a:endParaRPr lang="zh-CN" altLang="en-US"/>
          </a:p>
        </p:txBody>
      </p:sp>
      <p:sp>
        <p:nvSpPr>
          <p:cNvPr id="4" name="文本占位符 3"/>
          <p:cNvSpPr>
            <a:spLocks noGrp="1"/>
          </p:cNvSpPr>
          <p:nvPr>
            <p:ph type="body" sz="half" idx="2"/>
          </p:nvPr>
        </p:nvSpPr>
        <p:spPr>
          <a:xfrm>
            <a:off x="1792288" y="4472783"/>
            <a:ext cx="5486400" cy="670718"/>
          </a:xfrm>
        </p:spPr>
        <p:txBody>
          <a:bodyPr/>
          <a:lstStyle>
            <a:lvl1pPr marL="0" indent="0">
              <a:buNone/>
              <a:defRPr sz="1600"/>
            </a:lvl1pPr>
            <a:lvl2pPr marL="511998" indent="0">
              <a:buNone/>
              <a:defRPr sz="1400"/>
            </a:lvl2pPr>
            <a:lvl3pPr marL="1023996" indent="0">
              <a:buNone/>
              <a:defRPr sz="1200"/>
            </a:lvl3pPr>
            <a:lvl4pPr marL="1535994" indent="0">
              <a:buNone/>
              <a:defRPr sz="1000"/>
            </a:lvl4pPr>
            <a:lvl5pPr marL="2047992" indent="0">
              <a:buNone/>
              <a:defRPr sz="1000"/>
            </a:lvl5pPr>
            <a:lvl6pPr marL="2559990" indent="0">
              <a:buNone/>
              <a:defRPr sz="1000"/>
            </a:lvl6pPr>
            <a:lvl7pPr marL="3071989" indent="0">
              <a:buNone/>
              <a:defRPr sz="1000"/>
            </a:lvl7pPr>
            <a:lvl8pPr marL="3583986" indent="0">
              <a:buNone/>
              <a:defRPr sz="1000"/>
            </a:lvl8pPr>
            <a:lvl9pPr marL="4095984"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BBD2B36-D0AA-44C2-BE87-5FE54DC285F1}" type="datetimeFigureOut">
              <a:rPr lang="zh-CN" altLang="en-US" smtClean="0"/>
              <a:t>2017/6/5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2640EA-D2E1-4095-9912-2178193188E4}" type="slidenum">
              <a:rPr lang="zh-CN" altLang="en-US" smtClean="0"/>
              <a:t>‹#›</a:t>
            </a:fld>
            <a:endParaRPr lang="zh-CN" altLang="en-US"/>
          </a:p>
        </p:txBody>
      </p:sp>
    </p:spTree>
    <p:extLst>
      <p:ext uri="{BB962C8B-B14F-4D97-AF65-F5344CB8AC3E}">
        <p14:creationId xmlns:p14="http://schemas.microsoft.com/office/powerpoint/2010/main" val="4069533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28866"/>
            <a:ext cx="8229600" cy="952500"/>
          </a:xfrm>
          <a:prstGeom prst="rect">
            <a:avLst/>
          </a:prstGeom>
        </p:spPr>
        <p:txBody>
          <a:bodyPr vert="horz" lIns="102400" tIns="51200" rIns="102400" bIns="5120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1" y="1333501"/>
            <a:ext cx="8229600" cy="3771636"/>
          </a:xfrm>
          <a:prstGeom prst="rect">
            <a:avLst/>
          </a:prstGeom>
        </p:spPr>
        <p:txBody>
          <a:bodyPr vert="horz" lIns="102400" tIns="51200" rIns="102400" bIns="512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5296960"/>
            <a:ext cx="2133600" cy="304271"/>
          </a:xfrm>
          <a:prstGeom prst="rect">
            <a:avLst/>
          </a:prstGeom>
        </p:spPr>
        <p:txBody>
          <a:bodyPr vert="horz" lIns="102400" tIns="51200" rIns="102400" bIns="51200" rtlCol="0" anchor="ctr"/>
          <a:lstStyle>
            <a:lvl1pPr algn="l">
              <a:defRPr sz="1400">
                <a:solidFill>
                  <a:schemeClr val="tx1">
                    <a:tint val="75000"/>
                  </a:schemeClr>
                </a:solidFill>
              </a:defRPr>
            </a:lvl1pPr>
          </a:lstStyle>
          <a:p>
            <a:fld id="{CBBD2B36-D0AA-44C2-BE87-5FE54DC285F1}" type="datetimeFigureOut">
              <a:rPr lang="zh-CN" altLang="en-US" smtClean="0"/>
              <a:t>2017/6/5</a:t>
            </a:fld>
            <a:endParaRPr lang="zh-CN" altLang="en-US"/>
          </a:p>
        </p:txBody>
      </p:sp>
      <p:sp>
        <p:nvSpPr>
          <p:cNvPr id="5" name="页脚占位符 4"/>
          <p:cNvSpPr>
            <a:spLocks noGrp="1"/>
          </p:cNvSpPr>
          <p:nvPr>
            <p:ph type="ftr" sz="quarter" idx="3"/>
          </p:nvPr>
        </p:nvSpPr>
        <p:spPr>
          <a:xfrm>
            <a:off x="3124201" y="5296960"/>
            <a:ext cx="2895600" cy="304271"/>
          </a:xfrm>
          <a:prstGeom prst="rect">
            <a:avLst/>
          </a:prstGeom>
        </p:spPr>
        <p:txBody>
          <a:bodyPr vert="horz" lIns="102400" tIns="51200" rIns="102400" bIns="51200" rtlCol="0" anchor="ctr"/>
          <a:lstStyle>
            <a:lvl1pPr algn="ctr">
              <a:defRPr sz="14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5296960"/>
            <a:ext cx="2133600" cy="304271"/>
          </a:xfrm>
          <a:prstGeom prst="rect">
            <a:avLst/>
          </a:prstGeom>
        </p:spPr>
        <p:txBody>
          <a:bodyPr vert="horz" lIns="102400" tIns="51200" rIns="102400" bIns="51200" rtlCol="0" anchor="ctr"/>
          <a:lstStyle>
            <a:lvl1pPr algn="r">
              <a:defRPr sz="1400">
                <a:solidFill>
                  <a:schemeClr val="tx1">
                    <a:tint val="75000"/>
                  </a:schemeClr>
                </a:solidFill>
              </a:defRPr>
            </a:lvl1pPr>
          </a:lstStyle>
          <a:p>
            <a:fld id="{9D2640EA-D2E1-4095-9912-2178193188E4}" type="slidenum">
              <a:rPr lang="zh-CN" altLang="en-US" smtClean="0"/>
              <a:t>‹#›</a:t>
            </a:fld>
            <a:endParaRPr lang="zh-CN" altLang="en-US"/>
          </a:p>
        </p:txBody>
      </p:sp>
    </p:spTree>
    <p:extLst>
      <p:ext uri="{BB962C8B-B14F-4D97-AF65-F5344CB8AC3E}">
        <p14:creationId xmlns:p14="http://schemas.microsoft.com/office/powerpoint/2010/main" val="2339921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23996" rtl="0" eaLnBrk="1" latinLnBrk="0" hangingPunct="1">
        <a:spcBef>
          <a:spcPct val="0"/>
        </a:spcBef>
        <a:buNone/>
        <a:defRPr sz="4900" kern="1200">
          <a:solidFill>
            <a:schemeClr val="tx1"/>
          </a:solidFill>
          <a:latin typeface="+mj-lt"/>
          <a:ea typeface="+mj-ea"/>
          <a:cs typeface="+mj-cs"/>
        </a:defRPr>
      </a:lvl1pPr>
    </p:titleStyle>
    <p:bodyStyle>
      <a:lvl1pPr marL="383998" indent="-383998" algn="l" defTabSz="1023996" rtl="0" eaLnBrk="1" latinLnBrk="0" hangingPunct="1">
        <a:spcBef>
          <a:spcPct val="20000"/>
        </a:spcBef>
        <a:buFont typeface="Arial" panose="020B0604020202020204" pitchFamily="34" charset="0"/>
        <a:buChar char="•"/>
        <a:defRPr sz="3500" kern="1200">
          <a:solidFill>
            <a:schemeClr val="tx1"/>
          </a:solidFill>
          <a:latin typeface="+mn-lt"/>
          <a:ea typeface="+mn-ea"/>
          <a:cs typeface="+mn-cs"/>
        </a:defRPr>
      </a:lvl1pPr>
      <a:lvl2pPr marL="831997" indent="-319999" algn="l" defTabSz="1023996"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9995" indent="-255999" algn="l" defTabSz="1023996"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91994" indent="-255999" algn="l" defTabSz="102399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303991" indent="-255999" algn="l" defTabSz="102399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15989" indent="-255999" algn="l" defTabSz="102399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27987" indent="-255999" algn="l" defTabSz="102399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39985" indent="-255999" algn="l" defTabSz="102399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51983" indent="-255999" algn="l" defTabSz="1023996"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zh-CN"/>
      </a:defPPr>
      <a:lvl1pPr marL="0" algn="l" defTabSz="1023996" rtl="0" eaLnBrk="1" latinLnBrk="0" hangingPunct="1">
        <a:defRPr sz="2000" kern="1200">
          <a:solidFill>
            <a:schemeClr val="tx1"/>
          </a:solidFill>
          <a:latin typeface="+mn-lt"/>
          <a:ea typeface="+mn-ea"/>
          <a:cs typeface="+mn-cs"/>
        </a:defRPr>
      </a:lvl1pPr>
      <a:lvl2pPr marL="511998" algn="l" defTabSz="1023996" rtl="0" eaLnBrk="1" latinLnBrk="0" hangingPunct="1">
        <a:defRPr sz="2000" kern="1200">
          <a:solidFill>
            <a:schemeClr val="tx1"/>
          </a:solidFill>
          <a:latin typeface="+mn-lt"/>
          <a:ea typeface="+mn-ea"/>
          <a:cs typeface="+mn-cs"/>
        </a:defRPr>
      </a:lvl2pPr>
      <a:lvl3pPr marL="1023996" algn="l" defTabSz="1023996" rtl="0" eaLnBrk="1" latinLnBrk="0" hangingPunct="1">
        <a:defRPr sz="2000" kern="1200">
          <a:solidFill>
            <a:schemeClr val="tx1"/>
          </a:solidFill>
          <a:latin typeface="+mn-lt"/>
          <a:ea typeface="+mn-ea"/>
          <a:cs typeface="+mn-cs"/>
        </a:defRPr>
      </a:lvl3pPr>
      <a:lvl4pPr marL="1535994" algn="l" defTabSz="1023996" rtl="0" eaLnBrk="1" latinLnBrk="0" hangingPunct="1">
        <a:defRPr sz="2000" kern="1200">
          <a:solidFill>
            <a:schemeClr val="tx1"/>
          </a:solidFill>
          <a:latin typeface="+mn-lt"/>
          <a:ea typeface="+mn-ea"/>
          <a:cs typeface="+mn-cs"/>
        </a:defRPr>
      </a:lvl4pPr>
      <a:lvl5pPr marL="2047992" algn="l" defTabSz="1023996" rtl="0" eaLnBrk="1" latinLnBrk="0" hangingPunct="1">
        <a:defRPr sz="2000" kern="1200">
          <a:solidFill>
            <a:schemeClr val="tx1"/>
          </a:solidFill>
          <a:latin typeface="+mn-lt"/>
          <a:ea typeface="+mn-ea"/>
          <a:cs typeface="+mn-cs"/>
        </a:defRPr>
      </a:lvl5pPr>
      <a:lvl6pPr marL="2559990" algn="l" defTabSz="1023996" rtl="0" eaLnBrk="1" latinLnBrk="0" hangingPunct="1">
        <a:defRPr sz="2000" kern="1200">
          <a:solidFill>
            <a:schemeClr val="tx1"/>
          </a:solidFill>
          <a:latin typeface="+mn-lt"/>
          <a:ea typeface="+mn-ea"/>
          <a:cs typeface="+mn-cs"/>
        </a:defRPr>
      </a:lvl6pPr>
      <a:lvl7pPr marL="3071989" algn="l" defTabSz="1023996" rtl="0" eaLnBrk="1" latinLnBrk="0" hangingPunct="1">
        <a:defRPr sz="2000" kern="1200">
          <a:solidFill>
            <a:schemeClr val="tx1"/>
          </a:solidFill>
          <a:latin typeface="+mn-lt"/>
          <a:ea typeface="+mn-ea"/>
          <a:cs typeface="+mn-cs"/>
        </a:defRPr>
      </a:lvl7pPr>
      <a:lvl8pPr marL="3583986" algn="l" defTabSz="1023996" rtl="0" eaLnBrk="1" latinLnBrk="0" hangingPunct="1">
        <a:defRPr sz="2000" kern="1200">
          <a:solidFill>
            <a:schemeClr val="tx1"/>
          </a:solidFill>
          <a:latin typeface="+mn-lt"/>
          <a:ea typeface="+mn-ea"/>
          <a:cs typeface="+mn-cs"/>
        </a:defRPr>
      </a:lvl8pPr>
      <a:lvl9pPr marL="4095984" algn="l" defTabSz="102399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8.emf"/><Relationship Id="rId5" Type="http://schemas.openxmlformats.org/officeDocument/2006/relationships/package" Target="../embeddings/Microsoft_Excel____1.xlsx"/><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package" Target="../embeddings/Microsoft_Excel____2.xlsx"/><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017"/>
            <a:ext cx="9144001"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组合 1"/>
          <p:cNvGrpSpPr/>
          <p:nvPr/>
        </p:nvGrpSpPr>
        <p:grpSpPr>
          <a:xfrm>
            <a:off x="118181" y="731168"/>
            <a:ext cx="4695243" cy="4371280"/>
            <a:chOff x="118181" y="731168"/>
            <a:chExt cx="4695243" cy="4371280"/>
          </a:xfrm>
        </p:grpSpPr>
        <p:pic>
          <p:nvPicPr>
            <p:cNvPr id="3077" name="Picture 5" descr="C:\Users\Administrator\Desktop\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02" y="1945627"/>
              <a:ext cx="1329954" cy="17844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dministrator\Desktop\网站pic\鲜果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256" y="4445868"/>
              <a:ext cx="753988" cy="65658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Administrator\Desktop\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570" y="3764822"/>
              <a:ext cx="780110" cy="6496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Administrator\Desktop\2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6766" y="3790224"/>
              <a:ext cx="735521" cy="616676"/>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Administrator\Desktop\333.png"/>
            <p:cNvPicPr>
              <a:picLocks noChangeAspect="1" noChangeArrowheads="1"/>
            </p:cNvPicPr>
            <p:nvPr/>
          </p:nvPicPr>
          <p:blipFill rotWithShape="1">
            <a:blip r:embed="rId7">
              <a:extLst>
                <a:ext uri="{28A0092B-C50C-407E-A947-70E740481C1C}">
                  <a14:useLocalDpi xmlns:a14="http://schemas.microsoft.com/office/drawing/2010/main" val="0"/>
                </a:ext>
              </a:extLst>
            </a:blip>
            <a:srcRect t="10361" b="8168"/>
            <a:stretch/>
          </p:blipFill>
          <p:spPr bwMode="auto">
            <a:xfrm>
              <a:off x="1704380" y="3073524"/>
              <a:ext cx="759420" cy="6565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Administrator\Desktop\4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0644" y="3752122"/>
              <a:ext cx="732780" cy="718551"/>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Administrator\Desktop\55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4381" y="4415445"/>
              <a:ext cx="759419" cy="6645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181" y="731168"/>
              <a:ext cx="1280318" cy="50323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2084090" y="1751246"/>
            <a:ext cx="6736382" cy="1754326"/>
          </a:xfrm>
          <a:prstGeom prst="rect">
            <a:avLst/>
          </a:prstGeom>
          <a:noFill/>
        </p:spPr>
        <p:txBody>
          <a:bodyPr wrap="square" rtlCol="0">
            <a:spAutoFit/>
          </a:bodyPr>
          <a:lstStyle/>
          <a:p>
            <a:pPr algn="ctr"/>
            <a:r>
              <a:rPr lang="zh-CN" altLang="en-US" sz="3600" b="1" spc="300" dirty="0" smtClean="0">
                <a:solidFill>
                  <a:schemeClr val="accent4">
                    <a:lumMod val="75000"/>
                  </a:schemeClr>
                </a:solidFill>
                <a:latin typeface="幼圆" panose="02010509060101010101" pitchFamily="49" charset="-122"/>
                <a:ea typeface="幼圆" panose="02010509060101010101" pitchFamily="49" charset="-122"/>
              </a:rPr>
              <a:t>槟榔产业发展状况</a:t>
            </a:r>
            <a:endParaRPr lang="en-US" altLang="zh-CN" sz="3600" b="1" spc="300" dirty="0" smtClean="0">
              <a:solidFill>
                <a:schemeClr val="accent4">
                  <a:lumMod val="75000"/>
                </a:schemeClr>
              </a:solidFill>
              <a:latin typeface="幼圆" panose="02010509060101010101" pitchFamily="49" charset="-122"/>
              <a:ea typeface="幼圆" panose="02010509060101010101" pitchFamily="49" charset="-122"/>
            </a:endParaRPr>
          </a:p>
          <a:p>
            <a:pPr algn="ctr"/>
            <a:r>
              <a:rPr lang="zh-CN" altLang="en-US" sz="3600" b="1" spc="300" dirty="0" smtClean="0">
                <a:solidFill>
                  <a:schemeClr val="accent4">
                    <a:lumMod val="75000"/>
                  </a:schemeClr>
                </a:solidFill>
                <a:latin typeface="幼圆" panose="02010509060101010101" pitchFamily="49" charset="-122"/>
                <a:ea typeface="幼圆" panose="02010509060101010101" pitchFamily="49" charset="-122"/>
              </a:rPr>
              <a:t>及</a:t>
            </a:r>
            <a:endParaRPr lang="en-US" altLang="zh-CN" sz="3600" b="1" spc="300" dirty="0" smtClean="0">
              <a:solidFill>
                <a:schemeClr val="accent4">
                  <a:lumMod val="75000"/>
                </a:schemeClr>
              </a:solidFill>
              <a:latin typeface="幼圆" panose="02010509060101010101" pitchFamily="49" charset="-122"/>
              <a:ea typeface="幼圆" panose="02010509060101010101" pitchFamily="49" charset="-122"/>
            </a:endParaRPr>
          </a:p>
          <a:p>
            <a:pPr algn="ctr"/>
            <a:r>
              <a:rPr lang="zh-CN" altLang="en-US" sz="3600" b="1" spc="300" dirty="0" smtClean="0">
                <a:solidFill>
                  <a:schemeClr val="accent4">
                    <a:lumMod val="75000"/>
                  </a:schemeClr>
                </a:solidFill>
                <a:latin typeface="幼圆" panose="02010509060101010101" pitchFamily="49" charset="-122"/>
                <a:ea typeface="幼圆" panose="02010509060101010101" pitchFamily="49" charset="-122"/>
              </a:rPr>
              <a:t>产业与金融融合发展展望</a:t>
            </a:r>
            <a:endParaRPr lang="zh-CN" altLang="en-US" sz="3600" b="1" spc="300" dirty="0">
              <a:solidFill>
                <a:schemeClr val="accent4">
                  <a:lumMod val="75000"/>
                </a:schemeClr>
              </a:solidFill>
              <a:latin typeface="幼圆" panose="02010509060101010101" pitchFamily="49" charset="-122"/>
              <a:ea typeface="幼圆" panose="02010509060101010101" pitchFamily="49" charset="-122"/>
            </a:endParaRPr>
          </a:p>
        </p:txBody>
      </p:sp>
    </p:spTree>
    <p:extLst>
      <p:ext uri="{BB962C8B-B14F-4D97-AF65-F5344CB8AC3E}">
        <p14:creationId xmlns:p14="http://schemas.microsoft.com/office/powerpoint/2010/main" val="29259604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wky\Desktop\槟榔行业研究报告封面.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9301" r="1174" b="6325"/>
          <a:stretch/>
        </p:blipFill>
        <p:spPr bwMode="auto">
          <a:xfrm>
            <a:off x="323528" y="1092076"/>
            <a:ext cx="8201930" cy="39256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Administrato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槟榔行业研究报告系列</a:t>
            </a:r>
            <a:endParaRPr lang="zh-CN" altLang="en-US" sz="2800" b="1" dirty="0">
              <a:solidFill>
                <a:schemeClr val="accent6">
                  <a:lumMod val="75000"/>
                </a:schemeClr>
              </a:solidFill>
            </a:endParaRPr>
          </a:p>
        </p:txBody>
      </p:sp>
    </p:spTree>
    <p:extLst>
      <p:ext uri="{BB962C8B-B14F-4D97-AF65-F5344CB8AC3E}">
        <p14:creationId xmlns:p14="http://schemas.microsoft.com/office/powerpoint/2010/main" val="1404895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槟榔</a:t>
            </a:r>
            <a:r>
              <a:rPr lang="zh-CN" altLang="en-US" sz="2800" b="1" dirty="0">
                <a:solidFill>
                  <a:schemeClr val="accent6">
                    <a:lumMod val="75000"/>
                  </a:schemeClr>
                </a:solidFill>
              </a:rPr>
              <a:t>鲜果交易价格数据监测</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p:cNvGraphicFramePr>
            <a:graphicFrameLocks noChangeAspect="1"/>
          </p:cNvGraphicFramePr>
          <p:nvPr>
            <p:extLst>
              <p:ext uri="{D42A27DB-BD31-4B8C-83A1-F6EECF244321}">
                <p14:modId xmlns:p14="http://schemas.microsoft.com/office/powerpoint/2010/main" val="530327763"/>
              </p:ext>
            </p:extLst>
          </p:nvPr>
        </p:nvGraphicFramePr>
        <p:xfrm>
          <a:off x="35496" y="820723"/>
          <a:ext cx="9025675" cy="4269025"/>
        </p:xfrm>
        <a:graphic>
          <a:graphicData uri="http://schemas.openxmlformats.org/presentationml/2006/ole">
            <mc:AlternateContent xmlns:mc="http://schemas.openxmlformats.org/markup-compatibility/2006">
              <mc:Choice xmlns:v="urn:schemas-microsoft-com:vml" Requires="v">
                <p:oleObj spid="_x0000_s3107" name="工作表" r:id="rId5" imgW="9448740" imgH="4467131" progId="Excel.Sheet.12">
                  <p:embed/>
                </p:oleObj>
              </mc:Choice>
              <mc:Fallback>
                <p:oleObj name="工作表" r:id="rId5" imgW="9448740" imgH="4467131"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820723"/>
                        <a:ext cx="9025675" cy="4269025"/>
                      </a:xfrm>
                      <a:prstGeom prst="rect">
                        <a:avLst/>
                      </a:prstGeom>
                      <a:noFill/>
                    </p:spPr>
                  </p:pic>
                </p:oleObj>
              </mc:Fallback>
            </mc:AlternateContent>
          </a:graphicData>
        </a:graphic>
      </p:graphicFrame>
    </p:spTree>
    <p:extLst>
      <p:ext uri="{BB962C8B-B14F-4D97-AF65-F5344CB8AC3E}">
        <p14:creationId xmlns:p14="http://schemas.microsoft.com/office/powerpoint/2010/main" val="10038088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槟榔</a:t>
            </a:r>
            <a:r>
              <a:rPr lang="zh-CN" altLang="en-US" sz="2800" b="1" dirty="0">
                <a:solidFill>
                  <a:schemeClr val="accent6">
                    <a:lumMod val="75000"/>
                  </a:schemeClr>
                </a:solidFill>
              </a:rPr>
              <a:t>鲜果交易价格数据监测</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8" name="对象 7"/>
          <p:cNvGraphicFramePr>
            <a:graphicFrameLocks noChangeAspect="1"/>
          </p:cNvGraphicFramePr>
          <p:nvPr>
            <p:extLst>
              <p:ext uri="{D42A27DB-BD31-4B8C-83A1-F6EECF244321}">
                <p14:modId xmlns:p14="http://schemas.microsoft.com/office/powerpoint/2010/main" val="3285445287"/>
              </p:ext>
            </p:extLst>
          </p:nvPr>
        </p:nvGraphicFramePr>
        <p:xfrm>
          <a:off x="539552" y="720459"/>
          <a:ext cx="7695009" cy="4658600"/>
        </p:xfrm>
        <a:graphic>
          <a:graphicData uri="http://schemas.openxmlformats.org/presentationml/2006/ole">
            <mc:AlternateContent xmlns:mc="http://schemas.openxmlformats.org/markup-compatibility/2006">
              <mc:Choice xmlns:v="urn:schemas-microsoft-com:vml" Requires="v">
                <p:oleObj spid="_x0000_s4131" name="工作表" r:id="rId5" imgW="8886964" imgH="5391299" progId="Excel.Sheet.12">
                  <p:embed/>
                </p:oleObj>
              </mc:Choice>
              <mc:Fallback>
                <p:oleObj name="工作表" r:id="rId5" imgW="8886964" imgH="5391299" progId="Excel.Sheet.12">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720459"/>
                        <a:ext cx="7695009" cy="4658600"/>
                      </a:xfrm>
                      <a:prstGeom prst="rect">
                        <a:avLst/>
                      </a:prstGeom>
                      <a:noFill/>
                    </p:spPr>
                  </p:pic>
                </p:oleObj>
              </mc:Fallback>
            </mc:AlternateContent>
          </a:graphicData>
        </a:graphic>
      </p:graphicFrame>
    </p:spTree>
    <p:extLst>
      <p:ext uri="{BB962C8B-B14F-4D97-AF65-F5344CB8AC3E}">
        <p14:creationId xmlns:p14="http://schemas.microsoft.com/office/powerpoint/2010/main" val="2359697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p:nvPr/>
        </p:nvPicPr>
        <p:blipFill rotWithShape="1">
          <a:blip r:embed="rId2"/>
          <a:srcRect l="25205" t="7853" r="25696" b="4160"/>
          <a:stretch/>
        </p:blipFill>
        <p:spPr bwMode="auto">
          <a:xfrm>
            <a:off x="2329180" y="841276"/>
            <a:ext cx="4485640" cy="4652811"/>
          </a:xfrm>
          <a:prstGeom prst="rect">
            <a:avLst/>
          </a:prstGeom>
          <a:ln>
            <a:noFill/>
          </a:ln>
          <a:extLst>
            <a:ext uri="{53640926-AAD7-44D8-BBD7-CCE9431645EC}">
              <a14:shadowObscured xmlns:a14="http://schemas.microsoft.com/office/drawing/2010/main"/>
            </a:ext>
          </a:extLst>
        </p:spPr>
      </p:pic>
      <p:pic>
        <p:nvPicPr>
          <p:cNvPr id="3" name="Picture 2" descr="C:\Users\Administrato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直接连接符 3"/>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槟榔</a:t>
            </a:r>
            <a:r>
              <a:rPr lang="zh-CN" altLang="en-US" sz="2800" b="1" dirty="0">
                <a:solidFill>
                  <a:schemeClr val="accent6">
                    <a:lumMod val="75000"/>
                  </a:schemeClr>
                </a:solidFill>
              </a:rPr>
              <a:t>鲜果交易价格数据监测</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24097421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槟榔</a:t>
            </a:r>
            <a:r>
              <a:rPr lang="zh-CN" altLang="en-US" sz="2800" b="1" dirty="0">
                <a:solidFill>
                  <a:schemeClr val="accent6">
                    <a:lumMod val="75000"/>
                  </a:schemeClr>
                </a:solidFill>
              </a:rPr>
              <a:t>鲜果交易价格数据监测</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 name="图片 5"/>
          <p:cNvPicPr/>
          <p:nvPr/>
        </p:nvPicPr>
        <p:blipFill rotWithShape="1">
          <a:blip r:embed="rId3"/>
          <a:srcRect l="26342" t="8901" r="27192" b="4450"/>
          <a:stretch/>
        </p:blipFill>
        <p:spPr bwMode="auto">
          <a:xfrm>
            <a:off x="539552" y="910027"/>
            <a:ext cx="3620686" cy="4395745"/>
          </a:xfrm>
          <a:prstGeom prst="rect">
            <a:avLst/>
          </a:prstGeom>
          <a:ln>
            <a:noFill/>
          </a:ln>
          <a:extLst>
            <a:ext uri="{53640926-AAD7-44D8-BBD7-CCE9431645EC}">
              <a14:shadowObscured xmlns:a14="http://schemas.microsoft.com/office/drawing/2010/main"/>
            </a:ext>
          </a:extLst>
        </p:spPr>
      </p:pic>
      <p:pic>
        <p:nvPicPr>
          <p:cNvPr id="7" name="图片 6"/>
          <p:cNvPicPr/>
          <p:nvPr/>
        </p:nvPicPr>
        <p:blipFill rotWithShape="1">
          <a:blip r:embed="rId4"/>
          <a:srcRect l="26670" t="8643" r="27335" b="4407"/>
          <a:stretch/>
        </p:blipFill>
        <p:spPr bwMode="auto">
          <a:xfrm>
            <a:off x="4377059" y="910026"/>
            <a:ext cx="3777916" cy="439574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15010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槟榔</a:t>
            </a:r>
            <a:r>
              <a:rPr lang="zh-CN" altLang="en-US" sz="2800" b="1" dirty="0">
                <a:solidFill>
                  <a:schemeClr val="accent6">
                    <a:lumMod val="75000"/>
                  </a:schemeClr>
                </a:solidFill>
              </a:rPr>
              <a:t>鲜果交易价格数据监测</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6" name="图片 5"/>
          <p:cNvPicPr/>
          <p:nvPr/>
        </p:nvPicPr>
        <p:blipFill rotWithShape="1">
          <a:blip r:embed="rId3"/>
          <a:srcRect l="26505" t="8642" r="27335" b="4931"/>
          <a:stretch/>
        </p:blipFill>
        <p:spPr bwMode="auto">
          <a:xfrm>
            <a:off x="433891" y="838740"/>
            <a:ext cx="3511262" cy="4467032"/>
          </a:xfrm>
          <a:prstGeom prst="rect">
            <a:avLst/>
          </a:prstGeom>
          <a:ln>
            <a:noFill/>
          </a:ln>
          <a:extLst>
            <a:ext uri="{53640926-AAD7-44D8-BBD7-CCE9431645EC}">
              <a14:shadowObscured xmlns:a14="http://schemas.microsoft.com/office/drawing/2010/main"/>
            </a:ext>
          </a:extLst>
        </p:spPr>
      </p:pic>
      <p:pic>
        <p:nvPicPr>
          <p:cNvPr id="7" name="图片 6"/>
          <p:cNvPicPr/>
          <p:nvPr/>
        </p:nvPicPr>
        <p:blipFill rotWithShape="1">
          <a:blip r:embed="rId4"/>
          <a:srcRect l="26350" t="8377" r="27169" b="4684"/>
          <a:stretch/>
        </p:blipFill>
        <p:spPr bwMode="auto">
          <a:xfrm>
            <a:off x="4214011" y="838740"/>
            <a:ext cx="3958389" cy="446703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19327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槟榔</a:t>
            </a:r>
            <a:r>
              <a:rPr lang="zh-CN" altLang="en-US" sz="2800" b="1" dirty="0">
                <a:solidFill>
                  <a:schemeClr val="accent6">
                    <a:lumMod val="75000"/>
                  </a:schemeClr>
                </a:solidFill>
              </a:rPr>
              <a:t>鲜果交易价格数据监测</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图表 5"/>
          <p:cNvGraphicFramePr/>
          <p:nvPr>
            <p:extLst>
              <p:ext uri="{D42A27DB-BD31-4B8C-83A1-F6EECF244321}">
                <p14:modId xmlns:p14="http://schemas.microsoft.com/office/powerpoint/2010/main" val="3002716881"/>
              </p:ext>
            </p:extLst>
          </p:nvPr>
        </p:nvGraphicFramePr>
        <p:xfrm>
          <a:off x="323528" y="913284"/>
          <a:ext cx="8352928" cy="4025333"/>
        </p:xfrm>
        <a:graphic>
          <a:graphicData uri="http://schemas.openxmlformats.org/drawingml/2006/chart">
            <c:chart xmlns:c="http://schemas.openxmlformats.org/drawingml/2006/chart" xmlns:r="http://schemas.openxmlformats.org/officeDocument/2006/relationships" r:id="rId3"/>
          </a:graphicData>
        </a:graphic>
      </p:graphicFrame>
      <p:sp>
        <p:nvSpPr>
          <p:cNvPr id="7" name="椭圆 6"/>
          <p:cNvSpPr/>
          <p:nvPr/>
        </p:nvSpPr>
        <p:spPr>
          <a:xfrm>
            <a:off x="3209742" y="1803292"/>
            <a:ext cx="786194" cy="1198224"/>
          </a:xfrm>
          <a:prstGeom prst="ellipse">
            <a:avLst/>
          </a:prstGeom>
          <a:solidFill>
            <a:schemeClr val="accent3">
              <a:lumMod val="40000"/>
              <a:lumOff val="60000"/>
              <a:alpha val="2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a:lstStyle/>
          <a:p>
            <a:endParaRPr lang="zh-CN" altLang="en-US"/>
          </a:p>
        </p:txBody>
      </p:sp>
    </p:spTree>
    <p:extLst>
      <p:ext uri="{BB962C8B-B14F-4D97-AF65-F5344CB8AC3E}">
        <p14:creationId xmlns:p14="http://schemas.microsoft.com/office/powerpoint/2010/main" val="423455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槟榔</a:t>
            </a:r>
            <a:r>
              <a:rPr lang="zh-CN" altLang="en-US" sz="2800" b="1" dirty="0">
                <a:solidFill>
                  <a:schemeClr val="accent6">
                    <a:lumMod val="75000"/>
                  </a:schemeClr>
                </a:solidFill>
              </a:rPr>
              <a:t>鲜果交易价格数据监测</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图表 5"/>
          <p:cNvGraphicFramePr/>
          <p:nvPr>
            <p:extLst>
              <p:ext uri="{D42A27DB-BD31-4B8C-83A1-F6EECF244321}">
                <p14:modId xmlns:p14="http://schemas.microsoft.com/office/powerpoint/2010/main" val="3283047240"/>
              </p:ext>
            </p:extLst>
          </p:nvPr>
        </p:nvGraphicFramePr>
        <p:xfrm>
          <a:off x="293095" y="769268"/>
          <a:ext cx="8362260" cy="44162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51074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图表 1"/>
          <p:cNvGraphicFramePr/>
          <p:nvPr>
            <p:extLst>
              <p:ext uri="{D42A27DB-BD31-4B8C-83A1-F6EECF244321}">
                <p14:modId xmlns:p14="http://schemas.microsoft.com/office/powerpoint/2010/main" val="473316176"/>
              </p:ext>
            </p:extLst>
          </p:nvPr>
        </p:nvGraphicFramePr>
        <p:xfrm>
          <a:off x="179512" y="620401"/>
          <a:ext cx="8532440" cy="4704303"/>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直接连接符 3"/>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槟榔</a:t>
            </a:r>
            <a:r>
              <a:rPr lang="zh-CN" altLang="en-US" sz="2800" b="1" dirty="0">
                <a:solidFill>
                  <a:schemeClr val="accent6">
                    <a:lumMod val="75000"/>
                  </a:schemeClr>
                </a:solidFill>
              </a:rPr>
              <a:t>鲜果交易价格数据监测</a:t>
            </a:r>
          </a:p>
        </p:txBody>
      </p:sp>
      <p:sp>
        <p:nvSpPr>
          <p:cNvPr id="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Tree>
    <p:extLst>
      <p:ext uri="{BB962C8B-B14F-4D97-AF65-F5344CB8AC3E}">
        <p14:creationId xmlns:p14="http://schemas.microsoft.com/office/powerpoint/2010/main" val="14273202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aphicFrame>
        <p:nvGraphicFramePr>
          <p:cNvPr id="5" name="图表 4"/>
          <p:cNvGraphicFramePr/>
          <p:nvPr>
            <p:extLst>
              <p:ext uri="{D42A27DB-BD31-4B8C-83A1-F6EECF244321}">
                <p14:modId xmlns:p14="http://schemas.microsoft.com/office/powerpoint/2010/main" val="2924259591"/>
              </p:ext>
            </p:extLst>
          </p:nvPr>
        </p:nvGraphicFramePr>
        <p:xfrm>
          <a:off x="429889" y="697260"/>
          <a:ext cx="8146236" cy="48129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槟榔</a:t>
            </a:r>
            <a:r>
              <a:rPr lang="zh-CN" altLang="en-US" sz="2800" b="1" dirty="0">
                <a:solidFill>
                  <a:schemeClr val="accent6">
                    <a:lumMod val="75000"/>
                  </a:schemeClr>
                </a:solidFill>
              </a:rPr>
              <a:t>鲜果交易价格数据监测</a:t>
            </a:r>
          </a:p>
        </p:txBody>
      </p:sp>
    </p:spTree>
    <p:extLst>
      <p:ext uri="{BB962C8B-B14F-4D97-AF65-F5344CB8AC3E}">
        <p14:creationId xmlns:p14="http://schemas.microsoft.com/office/powerpoint/2010/main" val="477354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汇报内容</a:t>
            </a:r>
            <a:endParaRPr lang="zh-CN" altLang="en-US" sz="2800" b="1" dirty="0">
              <a:solidFill>
                <a:schemeClr val="accent6">
                  <a:lumMod val="75000"/>
                </a:schemeClr>
              </a:solidFill>
            </a:endParaRPr>
          </a:p>
        </p:txBody>
      </p:sp>
      <p:sp>
        <p:nvSpPr>
          <p:cNvPr id="5" name="TextBox 4"/>
          <p:cNvSpPr txBox="1"/>
          <p:nvPr/>
        </p:nvSpPr>
        <p:spPr>
          <a:xfrm>
            <a:off x="1691680" y="1705372"/>
            <a:ext cx="4968552" cy="3046988"/>
          </a:xfrm>
          <a:prstGeom prst="rect">
            <a:avLst/>
          </a:prstGeom>
          <a:noFill/>
        </p:spPr>
        <p:txBody>
          <a:bodyPr wrap="square" rtlCol="0">
            <a:spAutoFit/>
          </a:bodyPr>
          <a:lstStyle/>
          <a:p>
            <a:pPr>
              <a:lnSpc>
                <a:spcPct val="200000"/>
              </a:lnSpc>
            </a:pPr>
            <a:r>
              <a:rPr lang="zh-CN" altLang="en-US" sz="2400" b="1" dirty="0" smtClean="0">
                <a:solidFill>
                  <a:schemeClr val="tx2"/>
                </a:solidFill>
              </a:rPr>
              <a:t>一、多元公司介绍</a:t>
            </a:r>
            <a:endParaRPr lang="en-US" altLang="zh-CN" sz="2400" b="1" dirty="0" smtClean="0">
              <a:solidFill>
                <a:schemeClr val="tx2"/>
              </a:solidFill>
            </a:endParaRPr>
          </a:p>
          <a:p>
            <a:pPr>
              <a:lnSpc>
                <a:spcPct val="200000"/>
              </a:lnSpc>
            </a:pPr>
            <a:r>
              <a:rPr lang="zh-CN" altLang="en-US" sz="2400" b="1" dirty="0" smtClean="0">
                <a:solidFill>
                  <a:schemeClr val="tx2"/>
                </a:solidFill>
              </a:rPr>
              <a:t>二、槟榔产业链概况</a:t>
            </a:r>
            <a:endParaRPr lang="en-US" altLang="zh-CN" sz="2400" b="1" dirty="0" smtClean="0">
              <a:solidFill>
                <a:schemeClr val="tx2"/>
              </a:solidFill>
            </a:endParaRPr>
          </a:p>
          <a:p>
            <a:pPr>
              <a:lnSpc>
                <a:spcPct val="200000"/>
              </a:lnSpc>
            </a:pPr>
            <a:r>
              <a:rPr lang="zh-CN" altLang="en-US" sz="2400" b="1" dirty="0" smtClean="0">
                <a:solidFill>
                  <a:schemeClr val="tx2"/>
                </a:solidFill>
              </a:rPr>
              <a:t>三、槟榔干果交易融通仓项目介绍</a:t>
            </a:r>
            <a:endParaRPr lang="en-US" altLang="zh-CN" sz="2400" b="1" dirty="0" smtClean="0">
              <a:solidFill>
                <a:schemeClr val="tx2"/>
              </a:solidFill>
            </a:endParaRPr>
          </a:p>
          <a:p>
            <a:pPr>
              <a:lnSpc>
                <a:spcPct val="200000"/>
              </a:lnSpc>
            </a:pPr>
            <a:r>
              <a:rPr lang="zh-CN" altLang="en-US" sz="2400" b="1" dirty="0" smtClean="0">
                <a:solidFill>
                  <a:schemeClr val="tx2"/>
                </a:solidFill>
              </a:rPr>
              <a:t>四、与海发控合作探讨</a:t>
            </a:r>
            <a:endParaRPr lang="zh-CN" altLang="en-US" sz="2400" b="1" dirty="0">
              <a:solidFill>
                <a:schemeClr val="tx2"/>
              </a:solidFill>
            </a:endParaRPr>
          </a:p>
        </p:txBody>
      </p:sp>
    </p:spTree>
    <p:extLst>
      <p:ext uri="{BB962C8B-B14F-4D97-AF65-F5344CB8AC3E}">
        <p14:creationId xmlns:p14="http://schemas.microsoft.com/office/powerpoint/2010/main" val="1209070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graphicFrame>
        <p:nvGraphicFramePr>
          <p:cNvPr id="5" name="图表 4"/>
          <p:cNvGraphicFramePr/>
          <p:nvPr>
            <p:extLst>
              <p:ext uri="{D42A27DB-BD31-4B8C-83A1-F6EECF244321}">
                <p14:modId xmlns:p14="http://schemas.microsoft.com/office/powerpoint/2010/main" val="796262110"/>
              </p:ext>
            </p:extLst>
          </p:nvPr>
        </p:nvGraphicFramePr>
        <p:xfrm>
          <a:off x="324600" y="698912"/>
          <a:ext cx="8208912" cy="481295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槟榔</a:t>
            </a:r>
            <a:r>
              <a:rPr lang="zh-CN" altLang="en-US" sz="2800" b="1" dirty="0">
                <a:solidFill>
                  <a:schemeClr val="accent6">
                    <a:lumMod val="75000"/>
                  </a:schemeClr>
                </a:solidFill>
              </a:rPr>
              <a:t>鲜果交易价格数据监测</a:t>
            </a:r>
          </a:p>
        </p:txBody>
      </p:sp>
    </p:spTree>
    <p:extLst>
      <p:ext uri="{BB962C8B-B14F-4D97-AF65-F5344CB8AC3E}">
        <p14:creationId xmlns:p14="http://schemas.microsoft.com/office/powerpoint/2010/main" val="2817564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539552" y="1092140"/>
            <a:ext cx="4968552" cy="1938992"/>
          </a:xfrm>
          <a:prstGeom prst="rect">
            <a:avLst/>
          </a:prstGeom>
        </p:spPr>
        <p:txBody>
          <a:bodyPr wrap="square">
            <a:spAutoFit/>
          </a:bodyPr>
          <a:lstStyle/>
          <a:p>
            <a:pPr>
              <a:lnSpc>
                <a:spcPct val="150000"/>
              </a:lnSpc>
            </a:pPr>
            <a:r>
              <a:rPr lang="zh-CN" altLang="en-US" dirty="0" smtClean="0"/>
              <a:t>槟榔产业信息数据、技术共享、产业研究成果、行业动态和行业资讯等方面的发布平台和交流互动平台，为槟榔产业健康有序发展服务。</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“多元槟榔产业平台”微信公众号</a:t>
            </a:r>
            <a:endParaRPr lang="zh-CN" altLang="en-US" sz="2800" b="1" dirty="0">
              <a:solidFill>
                <a:schemeClr val="accent6">
                  <a:lumMod val="75000"/>
                </a:schemeClr>
              </a:solidFill>
            </a:endParaRPr>
          </a:p>
        </p:txBody>
      </p:sp>
      <p:pic>
        <p:nvPicPr>
          <p:cNvPr id="7170" name="Picture 2" descr="C:\Users\Administrator\Desktop\网站pic\微信二维码.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3185889"/>
            <a:ext cx="2047875" cy="204787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dministrator\Desktop\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21196"/>
            <a:ext cx="2767617" cy="4920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5619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“多元槟榔产业平台”微信公众号</a:t>
            </a:r>
            <a:endParaRPr lang="zh-CN" altLang="en-US" sz="2800" b="1" dirty="0">
              <a:solidFill>
                <a:schemeClr val="accent6">
                  <a:lumMod val="75000"/>
                </a:schemeClr>
              </a:solidFill>
            </a:endParaRPr>
          </a:p>
        </p:txBody>
      </p:sp>
      <p:pic>
        <p:nvPicPr>
          <p:cNvPr id="9218" name="Picture 2" descr="C:\Users\Administrator\Desktop\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707" b="7894"/>
          <a:stretch/>
        </p:blipFill>
        <p:spPr bwMode="auto">
          <a:xfrm>
            <a:off x="135293" y="739772"/>
            <a:ext cx="2902441" cy="450964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Administrator\Desktop\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303" b="7838"/>
          <a:stretch/>
        </p:blipFill>
        <p:spPr bwMode="auto">
          <a:xfrm>
            <a:off x="3076914" y="739772"/>
            <a:ext cx="2920446" cy="450964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C:\Users\Administrator\Desktop\5.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243" b="8059"/>
          <a:stretch/>
        </p:blipFill>
        <p:spPr bwMode="auto">
          <a:xfrm>
            <a:off x="6038554" y="739772"/>
            <a:ext cx="2925934" cy="450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278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“多元槟榔产业平台”微信公众号</a:t>
            </a:r>
            <a:endParaRPr lang="zh-CN" altLang="en-US" sz="2800" b="1" dirty="0">
              <a:solidFill>
                <a:schemeClr val="accent6">
                  <a:lumMod val="75000"/>
                </a:schemeClr>
              </a:solidFill>
            </a:endParaRPr>
          </a:p>
        </p:txBody>
      </p:sp>
      <p:pic>
        <p:nvPicPr>
          <p:cNvPr id="8194" name="Picture 2" descr="C:\Users\Administrator\Desktop\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836" b="7836"/>
          <a:stretch/>
        </p:blipFill>
        <p:spPr bwMode="auto">
          <a:xfrm>
            <a:off x="395536" y="746420"/>
            <a:ext cx="2834934" cy="4401186"/>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dministrator\Desktop\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655" b="8128"/>
          <a:stretch/>
        </p:blipFill>
        <p:spPr bwMode="auto">
          <a:xfrm>
            <a:off x="3275856" y="746421"/>
            <a:ext cx="2838529" cy="44011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Users\Administrator\Desktop\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4616" b="8175"/>
          <a:stretch/>
        </p:blipFill>
        <p:spPr bwMode="auto">
          <a:xfrm>
            <a:off x="6156176" y="746420"/>
            <a:ext cx="2838788" cy="4401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42263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创建</a:t>
            </a:r>
            <a:r>
              <a:rPr lang="zh-CN" altLang="en-US" sz="2800" b="1" dirty="0">
                <a:solidFill>
                  <a:schemeClr val="accent6">
                    <a:lumMod val="75000"/>
                  </a:schemeClr>
                </a:solidFill>
              </a:rPr>
              <a:t>全球</a:t>
            </a:r>
            <a:r>
              <a:rPr lang="zh-CN" altLang="en-US" sz="2800" b="1" dirty="0" smtClean="0">
                <a:solidFill>
                  <a:schemeClr val="accent6">
                    <a:lumMod val="75000"/>
                  </a:schemeClr>
                </a:solidFill>
              </a:rPr>
              <a:t>槟榔干果交易平台</a:t>
            </a:r>
            <a:endParaRPr lang="zh-CN" altLang="en-US" sz="2800" b="1" dirty="0">
              <a:solidFill>
                <a:schemeClr val="accent6">
                  <a:lumMod val="75000"/>
                </a:schemeClr>
              </a:solidFill>
            </a:endParaRPr>
          </a:p>
        </p:txBody>
      </p:sp>
      <p:sp>
        <p:nvSpPr>
          <p:cNvPr id="8" name="AutoShape 3"/>
          <p:cNvSpPr>
            <a:spLocks noChangeArrowheads="1"/>
          </p:cNvSpPr>
          <p:nvPr/>
        </p:nvSpPr>
        <p:spPr bwMode="auto">
          <a:xfrm>
            <a:off x="2307678" y="1363564"/>
            <a:ext cx="5288657" cy="1303337"/>
          </a:xfrm>
          <a:prstGeom prst="roundRect">
            <a:avLst>
              <a:gd name="adj" fmla="val 9144"/>
            </a:avLst>
          </a:prstGeom>
          <a:solidFill>
            <a:srgbClr val="F8F8F8"/>
          </a:solidFill>
          <a:ln w="28575" cmpd="sng">
            <a:solidFill>
              <a:schemeClr val="accent2"/>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sp>
        <p:nvSpPr>
          <p:cNvPr id="9" name="AutoShape 4"/>
          <p:cNvSpPr>
            <a:spLocks noChangeArrowheads="1"/>
          </p:cNvSpPr>
          <p:nvPr/>
        </p:nvSpPr>
        <p:spPr bwMode="auto">
          <a:xfrm>
            <a:off x="2317203" y="2736751"/>
            <a:ext cx="5279131" cy="1327150"/>
          </a:xfrm>
          <a:prstGeom prst="roundRect">
            <a:avLst>
              <a:gd name="adj" fmla="val 9144"/>
            </a:avLst>
          </a:prstGeom>
          <a:solidFill>
            <a:srgbClr val="F8F8F8"/>
          </a:solidFill>
          <a:ln w="28575" cmpd="sng">
            <a:solidFill>
              <a:schemeClr val="hlink"/>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sp>
        <p:nvSpPr>
          <p:cNvPr id="10" name="AutoShape 5"/>
          <p:cNvSpPr>
            <a:spLocks noChangeArrowheads="1"/>
          </p:cNvSpPr>
          <p:nvPr/>
        </p:nvSpPr>
        <p:spPr bwMode="auto">
          <a:xfrm>
            <a:off x="1545679" y="841276"/>
            <a:ext cx="2438400" cy="1785938"/>
          </a:xfrm>
          <a:prstGeom prst="upArrow">
            <a:avLst>
              <a:gd name="adj1" fmla="val 50000"/>
              <a:gd name="adj2" fmla="val 18667"/>
            </a:avLst>
          </a:prstGeom>
          <a:gradFill rotWithShape="1">
            <a:gsLst>
              <a:gs pos="0">
                <a:schemeClr val="accent4">
                  <a:lumMod val="50000"/>
                </a:schemeClr>
              </a:gs>
              <a:gs pos="100000">
                <a:schemeClr val="accent2"/>
              </a:gs>
            </a:gsLst>
            <a:lin ang="2700000" scaled="1"/>
          </a:gradFill>
          <a:ln w="9525" cmpd="sng">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2"/>
            </a:extrusionClr>
          </a:sp3d>
        </p:spPr>
        <p:txBody>
          <a:bodyPr wrap="none" anchor="ctr">
            <a:flatTx/>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sp>
        <p:nvSpPr>
          <p:cNvPr id="11" name="AutoShape 6"/>
          <p:cNvSpPr>
            <a:spLocks noChangeArrowheads="1"/>
          </p:cNvSpPr>
          <p:nvPr/>
        </p:nvSpPr>
        <p:spPr bwMode="auto">
          <a:xfrm>
            <a:off x="945604" y="2222401"/>
            <a:ext cx="2438400" cy="1785938"/>
          </a:xfrm>
          <a:prstGeom prst="upArrow">
            <a:avLst>
              <a:gd name="adj1" fmla="val 50000"/>
              <a:gd name="adj2" fmla="val 18667"/>
            </a:avLst>
          </a:prstGeom>
          <a:gradFill rotWithShape="1">
            <a:gsLst>
              <a:gs pos="0">
                <a:schemeClr val="accent1"/>
              </a:gs>
              <a:gs pos="100000">
                <a:schemeClr val="hlink"/>
              </a:gs>
            </a:gsLst>
            <a:lin ang="2700000" scaled="1"/>
          </a:gradFill>
          <a:ln w="9525" cmpd="sng">
            <a:miter lim="800000"/>
            <a:headEnd/>
            <a:tailEnd/>
          </a:ln>
          <a:effectLst/>
          <a:scene3d>
            <a:camera prst="legacyPerspectiveBottomRight"/>
            <a:lightRig rig="legacyFlat1" dir="t"/>
          </a:scene3d>
          <a:sp3d extrusionH="430200" prstMaterial="legacyMatte">
            <a:bevelT w="13500" h="13500" prst="angle"/>
            <a:bevelB w="13500" h="13500" prst="angle"/>
            <a:extrusionClr>
              <a:schemeClr val="hlink"/>
            </a:extrusionClr>
          </a:sp3d>
        </p:spPr>
        <p:txBody>
          <a:bodyPr wrap="none" anchor="ctr">
            <a:flatTx/>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sp>
        <p:nvSpPr>
          <p:cNvPr id="12" name="AutoShape 7"/>
          <p:cNvSpPr>
            <a:spLocks noChangeArrowheads="1"/>
          </p:cNvSpPr>
          <p:nvPr/>
        </p:nvSpPr>
        <p:spPr bwMode="auto">
          <a:xfrm>
            <a:off x="1636166" y="4132164"/>
            <a:ext cx="5960167" cy="1316037"/>
          </a:xfrm>
          <a:prstGeom prst="roundRect">
            <a:avLst>
              <a:gd name="adj" fmla="val 9144"/>
            </a:avLst>
          </a:prstGeom>
          <a:solidFill>
            <a:srgbClr val="F8F8F8"/>
          </a:solidFill>
          <a:ln w="28575" cmpd="sng">
            <a:solidFill>
              <a:schemeClr val="accent1"/>
            </a:solidFill>
            <a:round/>
            <a:headEnd/>
            <a:tailEnd/>
          </a:ln>
          <a:effectLst/>
          <a:extLst>
            <a:ext uri="{AF507438-7753-43E0-B8FC-AC1667EBCBE1}">
              <a14:hiddenEffects xmlns:a14="http://schemas.microsoft.com/office/drawing/2010/main">
                <a:effectLst>
                  <a:outerShdw dist="35921" dir="2700000" algn="ctr" rotWithShape="0">
                    <a:srgbClr val="1C1C1C">
                      <a:alpha val="50000"/>
                    </a:srgbClr>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sp>
        <p:nvSpPr>
          <p:cNvPr id="13" name="AutoShape 8"/>
          <p:cNvSpPr>
            <a:spLocks noChangeArrowheads="1"/>
          </p:cNvSpPr>
          <p:nvPr/>
        </p:nvSpPr>
        <p:spPr bwMode="auto">
          <a:xfrm>
            <a:off x="364579" y="3611464"/>
            <a:ext cx="2438400" cy="1785937"/>
          </a:xfrm>
          <a:prstGeom prst="upArrow">
            <a:avLst>
              <a:gd name="adj1" fmla="val 50000"/>
              <a:gd name="adj2" fmla="val 18667"/>
            </a:avLst>
          </a:prstGeom>
          <a:gradFill rotWithShape="1">
            <a:gsLst>
              <a:gs pos="0">
                <a:schemeClr val="accent3">
                  <a:lumMod val="75000"/>
                </a:schemeClr>
              </a:gs>
              <a:gs pos="100000">
                <a:schemeClr val="accent1"/>
              </a:gs>
            </a:gsLst>
            <a:lin ang="2700000" scaled="1"/>
          </a:gradFill>
          <a:ln w="9525" cmpd="sng">
            <a:miter lim="800000"/>
            <a:headEnd/>
            <a:tailEnd/>
          </a:ln>
          <a:effectLst/>
          <a:scene3d>
            <a:camera prst="legacyPerspectiveBottomRight"/>
            <a:lightRig rig="legacyFlat1" dir="t"/>
          </a:scene3d>
          <a:sp3d extrusionH="430200" prstMaterial="legacyMatte">
            <a:bevelT w="13500" h="13500" prst="angle"/>
            <a:bevelB w="13500" h="13500" prst="angle"/>
            <a:extrusionClr>
              <a:schemeClr val="accent1"/>
            </a:extrusionClr>
          </a:sp3d>
        </p:spPr>
        <p:txBody>
          <a:bodyPr wrap="none" anchor="ctr">
            <a:flatTx/>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sp>
        <p:nvSpPr>
          <p:cNvPr id="17" name="Text Box 12"/>
          <p:cNvSpPr txBox="1">
            <a:spLocks noChangeArrowheads="1"/>
          </p:cNvSpPr>
          <p:nvPr/>
        </p:nvSpPr>
        <p:spPr bwMode="auto">
          <a:xfrm>
            <a:off x="2585864" y="1270070"/>
            <a:ext cx="762000" cy="1083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lnSpc>
                <a:spcPct val="120000"/>
              </a:lnSpc>
              <a:spcBef>
                <a:spcPct val="50000"/>
              </a:spcBef>
            </a:pPr>
            <a:r>
              <a:rPr lang="en-US" altLang="zh-CN" sz="1400" b="1" dirty="0" smtClean="0">
                <a:solidFill>
                  <a:srgbClr val="FFFFFF"/>
                </a:solidFill>
                <a:ea typeface="宋体" pitchFamily="2" charset="-122"/>
              </a:rPr>
              <a:t>2021</a:t>
            </a:r>
            <a:endParaRPr lang="en-US" altLang="zh-CN" sz="1400" b="1" dirty="0">
              <a:solidFill>
                <a:srgbClr val="FFFFFF"/>
              </a:solidFill>
              <a:ea typeface="宋体" pitchFamily="2" charset="-122"/>
            </a:endParaRPr>
          </a:p>
          <a:p>
            <a:pPr algn="r" eaLnBrk="1" hangingPunct="1">
              <a:lnSpc>
                <a:spcPct val="120000"/>
              </a:lnSpc>
              <a:spcBef>
                <a:spcPct val="50000"/>
              </a:spcBef>
            </a:pPr>
            <a:r>
              <a:rPr lang="en-US" altLang="zh-CN" sz="1400" b="1" dirty="0" smtClean="0">
                <a:solidFill>
                  <a:srgbClr val="FFFFFF"/>
                </a:solidFill>
                <a:ea typeface="宋体" pitchFamily="2" charset="-122"/>
              </a:rPr>
              <a:t>2020</a:t>
            </a:r>
            <a:endParaRPr lang="en-US" altLang="zh-CN" sz="1400" b="1" dirty="0">
              <a:solidFill>
                <a:srgbClr val="FFFFFF"/>
              </a:solidFill>
              <a:ea typeface="宋体" pitchFamily="2" charset="-122"/>
            </a:endParaRPr>
          </a:p>
          <a:p>
            <a:pPr algn="r" eaLnBrk="1" hangingPunct="1">
              <a:lnSpc>
                <a:spcPct val="120000"/>
              </a:lnSpc>
              <a:spcBef>
                <a:spcPct val="50000"/>
              </a:spcBef>
            </a:pPr>
            <a:r>
              <a:rPr lang="en-US" altLang="zh-CN" sz="1400" b="1" dirty="0" smtClean="0">
                <a:solidFill>
                  <a:srgbClr val="FFFFFF"/>
                </a:solidFill>
                <a:ea typeface="宋体" pitchFamily="2" charset="-122"/>
              </a:rPr>
              <a:t>2019       </a:t>
            </a:r>
            <a:endParaRPr lang="en-US" altLang="zh-CN" sz="1400" b="1" dirty="0">
              <a:solidFill>
                <a:srgbClr val="FFFFFF"/>
              </a:solidFill>
              <a:ea typeface="宋体" pitchFamily="2" charset="-122"/>
            </a:endParaRPr>
          </a:p>
        </p:txBody>
      </p:sp>
      <p:sp>
        <p:nvSpPr>
          <p:cNvPr id="18" name="Text Box 13"/>
          <p:cNvSpPr txBox="1">
            <a:spLocks noChangeArrowheads="1"/>
          </p:cNvSpPr>
          <p:nvPr/>
        </p:nvSpPr>
        <p:spPr bwMode="auto">
          <a:xfrm>
            <a:off x="2193132" y="2999929"/>
            <a:ext cx="578668" cy="32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lnSpc>
                <a:spcPct val="120000"/>
              </a:lnSpc>
              <a:spcBef>
                <a:spcPct val="50000"/>
              </a:spcBef>
            </a:pPr>
            <a:r>
              <a:rPr lang="en-US" altLang="zh-CN" sz="1400" b="1" dirty="0" smtClean="0">
                <a:solidFill>
                  <a:srgbClr val="FFFFFF"/>
                </a:solidFill>
                <a:ea typeface="宋体" pitchFamily="2" charset="-122"/>
              </a:rPr>
              <a:t>2018       </a:t>
            </a:r>
            <a:endParaRPr lang="en-US" altLang="zh-CN" sz="1400" b="1" dirty="0">
              <a:solidFill>
                <a:srgbClr val="FFFFFF"/>
              </a:solidFill>
              <a:ea typeface="宋体" pitchFamily="2" charset="-122"/>
            </a:endParaRPr>
          </a:p>
        </p:txBody>
      </p:sp>
      <p:sp>
        <p:nvSpPr>
          <p:cNvPr id="19" name="Text Box 14"/>
          <p:cNvSpPr txBox="1">
            <a:spLocks noChangeArrowheads="1"/>
          </p:cNvSpPr>
          <p:nvPr/>
        </p:nvSpPr>
        <p:spPr bwMode="auto">
          <a:xfrm>
            <a:off x="1576883" y="4558368"/>
            <a:ext cx="638175" cy="32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lnSpc>
                <a:spcPct val="120000"/>
              </a:lnSpc>
              <a:spcBef>
                <a:spcPct val="50000"/>
              </a:spcBef>
            </a:pPr>
            <a:r>
              <a:rPr lang="en-US" altLang="zh-CN" sz="1400" b="1" dirty="0" smtClean="0">
                <a:solidFill>
                  <a:srgbClr val="FFFFFF"/>
                </a:solidFill>
                <a:ea typeface="宋体" pitchFamily="2" charset="-122"/>
              </a:rPr>
              <a:t>2017      </a:t>
            </a:r>
            <a:endParaRPr lang="en-US" altLang="zh-CN" sz="1400" b="1" dirty="0">
              <a:solidFill>
                <a:srgbClr val="FFFFFF"/>
              </a:solidFill>
              <a:ea typeface="宋体" pitchFamily="2" charset="-122"/>
            </a:endParaRPr>
          </a:p>
        </p:txBody>
      </p:sp>
      <p:sp>
        <p:nvSpPr>
          <p:cNvPr id="20" name="Text Box 15"/>
          <p:cNvSpPr txBox="1">
            <a:spLocks noChangeArrowheads="1"/>
          </p:cNvSpPr>
          <p:nvPr/>
        </p:nvSpPr>
        <p:spPr bwMode="auto">
          <a:xfrm>
            <a:off x="2669629" y="4152057"/>
            <a:ext cx="4219575" cy="127214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7FAA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标准化建设（创建鲜果、干果、采摘、仓储等标准）</a:t>
            </a:r>
            <a:endParaRPr lang="en-US" altLang="zh-CN" sz="1200" dirty="0">
              <a:ea typeface="宋体" pitchFamily="2" charset="-122"/>
            </a:endParaRPr>
          </a:p>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在万宁、琼海建立仓储基地，冷库</a:t>
            </a:r>
            <a:r>
              <a:rPr lang="en-US" altLang="zh-CN" sz="1200" dirty="0" smtClean="0">
                <a:ea typeface="宋体" pitchFamily="2" charset="-122"/>
              </a:rPr>
              <a:t>10</a:t>
            </a:r>
            <a:r>
              <a:rPr lang="zh-CN" altLang="en-US" sz="1200" dirty="0" smtClean="0">
                <a:ea typeface="宋体" pitchFamily="2" charset="-122"/>
              </a:rPr>
              <a:t>万包、普通库</a:t>
            </a:r>
            <a:r>
              <a:rPr lang="en-US" altLang="zh-CN" sz="1200" dirty="0" smtClean="0">
                <a:ea typeface="宋体" pitchFamily="2" charset="-122"/>
              </a:rPr>
              <a:t>10</a:t>
            </a:r>
            <a:r>
              <a:rPr lang="zh-CN" altLang="en-US" sz="1200" dirty="0" smtClean="0">
                <a:ea typeface="宋体" pitchFamily="2" charset="-122"/>
              </a:rPr>
              <a:t>万包</a:t>
            </a:r>
            <a:endParaRPr lang="en-US" altLang="zh-CN" sz="1200" dirty="0" smtClean="0">
              <a:ea typeface="宋体" pitchFamily="2" charset="-122"/>
            </a:endParaRPr>
          </a:p>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组建采摘、验货、仓储管理、物流、信息管理等团队</a:t>
            </a:r>
            <a:endParaRPr lang="en-US" altLang="zh-CN" sz="1200" dirty="0" smtClean="0">
              <a:ea typeface="宋体" pitchFamily="2" charset="-122"/>
            </a:endParaRPr>
          </a:p>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市场推广，放贷规模</a:t>
            </a:r>
            <a:r>
              <a:rPr lang="en-US" altLang="zh-CN" sz="1200" dirty="0" smtClean="0">
                <a:ea typeface="宋体" pitchFamily="2" charset="-122"/>
              </a:rPr>
              <a:t>5</a:t>
            </a:r>
            <a:r>
              <a:rPr lang="zh-CN" altLang="en-US" sz="1200" dirty="0" smtClean="0">
                <a:ea typeface="宋体" pitchFamily="2" charset="-122"/>
              </a:rPr>
              <a:t>亿元</a:t>
            </a:r>
            <a:endParaRPr lang="en-US" altLang="zh-CN" sz="1200" dirty="0" smtClean="0">
              <a:ea typeface="宋体" pitchFamily="2" charset="-122"/>
            </a:endParaRPr>
          </a:p>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聚合原材料资源，形成槟榔干果现货交易市场</a:t>
            </a:r>
            <a:endParaRPr lang="en-US" altLang="zh-CN" sz="1200" dirty="0">
              <a:ea typeface="宋体" pitchFamily="2" charset="-122"/>
            </a:endParaRPr>
          </a:p>
        </p:txBody>
      </p:sp>
      <p:sp>
        <p:nvSpPr>
          <p:cNvPr id="5" name="TextBox 4"/>
          <p:cNvSpPr txBox="1"/>
          <p:nvPr/>
        </p:nvSpPr>
        <p:spPr>
          <a:xfrm>
            <a:off x="1652364" y="2554749"/>
            <a:ext cx="360040" cy="1015663"/>
          </a:xfrm>
          <a:prstGeom prst="rect">
            <a:avLst/>
          </a:prstGeom>
          <a:noFill/>
        </p:spPr>
        <p:txBody>
          <a:bodyPr wrap="square" rtlCol="0">
            <a:spAutoFit/>
          </a:bodyPr>
          <a:lstStyle/>
          <a:p>
            <a:r>
              <a:rPr lang="zh-CN" altLang="en-US" b="1" dirty="0" smtClean="0">
                <a:solidFill>
                  <a:schemeClr val="bg1"/>
                </a:solidFill>
              </a:rPr>
              <a:t>成长期</a:t>
            </a:r>
            <a:endParaRPr lang="zh-CN" altLang="en-US" b="1" dirty="0">
              <a:solidFill>
                <a:schemeClr val="bg1"/>
              </a:solidFill>
            </a:endParaRPr>
          </a:p>
        </p:txBody>
      </p:sp>
      <p:sp>
        <p:nvSpPr>
          <p:cNvPr id="23" name="TextBox 22"/>
          <p:cNvSpPr txBox="1"/>
          <p:nvPr/>
        </p:nvSpPr>
        <p:spPr>
          <a:xfrm>
            <a:off x="1061814" y="4226163"/>
            <a:ext cx="360040" cy="1015663"/>
          </a:xfrm>
          <a:prstGeom prst="rect">
            <a:avLst/>
          </a:prstGeom>
          <a:noFill/>
        </p:spPr>
        <p:txBody>
          <a:bodyPr wrap="square" rtlCol="0">
            <a:spAutoFit/>
          </a:bodyPr>
          <a:lstStyle/>
          <a:p>
            <a:r>
              <a:rPr lang="zh-CN" altLang="en-US" b="1" dirty="0" smtClean="0">
                <a:solidFill>
                  <a:schemeClr val="bg1"/>
                </a:solidFill>
              </a:rPr>
              <a:t>起步期</a:t>
            </a:r>
            <a:endParaRPr lang="zh-CN" altLang="en-US" b="1" dirty="0">
              <a:solidFill>
                <a:schemeClr val="bg1"/>
              </a:solidFill>
            </a:endParaRPr>
          </a:p>
        </p:txBody>
      </p:sp>
      <p:sp>
        <p:nvSpPr>
          <p:cNvPr id="24" name="TextBox 23"/>
          <p:cNvSpPr txBox="1"/>
          <p:nvPr/>
        </p:nvSpPr>
        <p:spPr>
          <a:xfrm>
            <a:off x="2252439" y="1176823"/>
            <a:ext cx="360040" cy="1015663"/>
          </a:xfrm>
          <a:prstGeom prst="rect">
            <a:avLst/>
          </a:prstGeom>
          <a:noFill/>
        </p:spPr>
        <p:txBody>
          <a:bodyPr wrap="square" rtlCol="0">
            <a:spAutoFit/>
          </a:bodyPr>
          <a:lstStyle/>
          <a:p>
            <a:r>
              <a:rPr lang="zh-CN" altLang="en-US" b="1" dirty="0" smtClean="0">
                <a:solidFill>
                  <a:schemeClr val="bg1"/>
                </a:solidFill>
              </a:rPr>
              <a:t>扩张期</a:t>
            </a:r>
            <a:endParaRPr lang="zh-CN" altLang="en-US" b="1" dirty="0">
              <a:solidFill>
                <a:schemeClr val="bg1"/>
              </a:solidFill>
            </a:endParaRPr>
          </a:p>
        </p:txBody>
      </p:sp>
      <p:sp>
        <p:nvSpPr>
          <p:cNvPr id="25" name="Text Box 15"/>
          <p:cNvSpPr txBox="1">
            <a:spLocks noChangeArrowheads="1"/>
          </p:cNvSpPr>
          <p:nvPr/>
        </p:nvSpPr>
        <p:spPr bwMode="auto">
          <a:xfrm>
            <a:off x="3160737" y="2735898"/>
            <a:ext cx="4219575" cy="127214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7FAA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标准化建设（各类标准不断修正、完善）</a:t>
            </a:r>
            <a:endParaRPr lang="en-US" altLang="zh-CN" sz="1200" dirty="0">
              <a:ea typeface="宋体" pitchFamily="2" charset="-122"/>
            </a:endParaRPr>
          </a:p>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在定安、屯昌建立仓储基地，冷库</a:t>
            </a:r>
            <a:r>
              <a:rPr lang="en-US" altLang="zh-CN" sz="1200" dirty="0" smtClean="0">
                <a:ea typeface="宋体" pitchFamily="2" charset="-122"/>
              </a:rPr>
              <a:t>20</a:t>
            </a:r>
            <a:r>
              <a:rPr lang="zh-CN" altLang="en-US" sz="1200" dirty="0" smtClean="0">
                <a:ea typeface="宋体" pitchFamily="2" charset="-122"/>
              </a:rPr>
              <a:t>万包、普通库</a:t>
            </a:r>
            <a:r>
              <a:rPr lang="en-US" altLang="zh-CN" sz="1200" dirty="0" smtClean="0">
                <a:ea typeface="宋体" pitchFamily="2" charset="-122"/>
              </a:rPr>
              <a:t>20</a:t>
            </a:r>
            <a:r>
              <a:rPr lang="zh-CN" altLang="en-US" sz="1200" dirty="0" smtClean="0">
                <a:ea typeface="宋体" pitchFamily="2" charset="-122"/>
              </a:rPr>
              <a:t>万包</a:t>
            </a:r>
            <a:endParaRPr lang="en-US" altLang="zh-CN" sz="1200" dirty="0" smtClean="0">
              <a:ea typeface="宋体" pitchFamily="2" charset="-122"/>
            </a:endParaRPr>
          </a:p>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各类管理服务团队随业务发展不断扩大，服务水平提升</a:t>
            </a:r>
            <a:endParaRPr lang="en-US" altLang="zh-CN" sz="1200" dirty="0" smtClean="0">
              <a:ea typeface="宋体" pitchFamily="2" charset="-122"/>
            </a:endParaRPr>
          </a:p>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市场推广，放贷规模</a:t>
            </a:r>
            <a:r>
              <a:rPr lang="en-US" altLang="zh-CN" sz="1200" dirty="0" smtClean="0">
                <a:ea typeface="宋体" pitchFamily="2" charset="-122"/>
              </a:rPr>
              <a:t>20</a:t>
            </a:r>
            <a:r>
              <a:rPr lang="zh-CN" altLang="en-US" sz="1200" dirty="0" smtClean="0">
                <a:ea typeface="宋体" pitchFamily="2" charset="-122"/>
              </a:rPr>
              <a:t>亿元</a:t>
            </a:r>
            <a:endParaRPr lang="en-US" altLang="zh-CN" sz="1200" dirty="0" smtClean="0">
              <a:ea typeface="宋体" pitchFamily="2" charset="-122"/>
            </a:endParaRPr>
          </a:p>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规范槟榔干果现货交易，往线上交易平台发展。</a:t>
            </a:r>
            <a:endParaRPr lang="en-US" altLang="zh-CN" sz="1200" dirty="0">
              <a:ea typeface="宋体" pitchFamily="2" charset="-122"/>
            </a:endParaRPr>
          </a:p>
        </p:txBody>
      </p:sp>
      <p:sp>
        <p:nvSpPr>
          <p:cNvPr id="26" name="Text Box 15"/>
          <p:cNvSpPr txBox="1">
            <a:spLocks noChangeArrowheads="1"/>
          </p:cNvSpPr>
          <p:nvPr/>
        </p:nvSpPr>
        <p:spPr bwMode="auto">
          <a:xfrm>
            <a:off x="3779913" y="1355071"/>
            <a:ext cx="3816423" cy="1272143"/>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7FAA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综合服务水平不断提升</a:t>
            </a:r>
            <a:endParaRPr lang="en-US" altLang="zh-CN" sz="1200" dirty="0" smtClean="0">
              <a:ea typeface="宋体" pitchFamily="2" charset="-122"/>
            </a:endParaRPr>
          </a:p>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稳步扩张海南市场，占干果交易份额</a:t>
            </a:r>
            <a:r>
              <a:rPr lang="en-US" altLang="zh-CN" sz="1200" dirty="0" smtClean="0">
                <a:ea typeface="宋体" pitchFamily="2" charset="-122"/>
              </a:rPr>
              <a:t>50%</a:t>
            </a:r>
            <a:r>
              <a:rPr lang="zh-CN" altLang="en-US" sz="1200" dirty="0" smtClean="0">
                <a:ea typeface="宋体" pitchFamily="2" charset="-122"/>
              </a:rPr>
              <a:t>以上</a:t>
            </a:r>
            <a:endParaRPr lang="en-US" altLang="zh-CN" sz="1200" dirty="0" smtClean="0">
              <a:ea typeface="宋体" pitchFamily="2" charset="-122"/>
            </a:endParaRPr>
          </a:p>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海南市场放贷规模</a:t>
            </a:r>
            <a:r>
              <a:rPr lang="en-US" altLang="zh-CN" sz="1200" dirty="0" smtClean="0">
                <a:ea typeface="宋体" pitchFamily="2" charset="-122"/>
              </a:rPr>
              <a:t>40-60</a:t>
            </a:r>
            <a:r>
              <a:rPr lang="zh-CN" altLang="en-US" sz="1200" dirty="0" smtClean="0">
                <a:ea typeface="宋体" pitchFamily="2" charset="-122"/>
              </a:rPr>
              <a:t>亿元</a:t>
            </a:r>
            <a:endParaRPr lang="en-US" altLang="zh-CN" sz="1200" dirty="0" smtClean="0">
              <a:ea typeface="宋体" pitchFamily="2" charset="-122"/>
            </a:endParaRPr>
          </a:p>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做活线上交易平台，引入金融资本，规范交易</a:t>
            </a:r>
            <a:endParaRPr lang="en-US" altLang="zh-CN" sz="1200" dirty="0" smtClean="0">
              <a:ea typeface="宋体" pitchFamily="2" charset="-122"/>
            </a:endParaRPr>
          </a:p>
          <a:p>
            <a:pPr marL="171450" indent="-171450" eaLnBrk="1" hangingPunct="1">
              <a:spcBef>
                <a:spcPts val="520"/>
              </a:spcBef>
              <a:buFont typeface="Arial" panose="020B0604020202020204" pitchFamily="34" charset="0"/>
              <a:buChar char="•"/>
            </a:pPr>
            <a:r>
              <a:rPr lang="zh-CN" altLang="en-US" sz="1200" dirty="0" smtClean="0">
                <a:ea typeface="宋体" pitchFamily="2" charset="-122"/>
              </a:rPr>
              <a:t>海外扩张，打造全球槟榔干果交易平台，发展期货</a:t>
            </a:r>
            <a:endParaRPr lang="en-US" altLang="zh-CN" sz="1200" dirty="0">
              <a:ea typeface="宋体" pitchFamily="2" charset="-122"/>
            </a:endParaRPr>
          </a:p>
        </p:txBody>
      </p:sp>
    </p:spTree>
    <p:extLst>
      <p:ext uri="{BB962C8B-B14F-4D97-AF65-F5344CB8AC3E}">
        <p14:creationId xmlns:p14="http://schemas.microsoft.com/office/powerpoint/2010/main" val="1688789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直接连接符 5"/>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多元槟榔产业平台</a:t>
            </a:r>
            <a:endParaRPr lang="zh-CN" altLang="en-US" sz="2800" b="1" dirty="0">
              <a:solidFill>
                <a:schemeClr val="accent6">
                  <a:lumMod val="75000"/>
                </a:schemeClr>
              </a:solidFill>
            </a:endParaRPr>
          </a:p>
        </p:txBody>
      </p:sp>
      <p:pic>
        <p:nvPicPr>
          <p:cNvPr id="308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740466"/>
            <a:ext cx="6391275" cy="48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416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F:\wky\海南\槟榔项目\项目运营\多元槟榔 存档\多元槟榔 内灯.jpg"/>
          <p:cNvPicPr/>
          <p:nvPr/>
        </p:nvPicPr>
        <p:blipFill rotWithShape="1">
          <a:blip r:embed="rId2">
            <a:extLst>
              <a:ext uri="{28A0092B-C50C-407E-A947-70E740481C1C}">
                <a14:useLocalDpi xmlns:a14="http://schemas.microsoft.com/office/drawing/2010/main" val="0"/>
              </a:ext>
            </a:extLst>
          </a:blip>
          <a:srcRect l="3392" r="5998"/>
          <a:stretch/>
        </p:blipFill>
        <p:spPr bwMode="auto">
          <a:xfrm>
            <a:off x="323528" y="926554"/>
            <a:ext cx="8521831" cy="4667250"/>
          </a:xfrm>
          <a:prstGeom prst="rect">
            <a:avLst/>
          </a:prstGeom>
          <a:noFill/>
          <a:ln>
            <a:noFill/>
          </a:ln>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槟榔产业链概况</a:t>
            </a:r>
            <a:endParaRPr lang="zh-CN" altLang="en-US" sz="2800" b="1" dirty="0">
              <a:solidFill>
                <a:schemeClr val="accent6">
                  <a:lumMod val="75000"/>
                </a:schemeClr>
              </a:solidFill>
            </a:endParaRPr>
          </a:p>
        </p:txBody>
      </p:sp>
    </p:spTree>
    <p:extLst>
      <p:ext uri="{BB962C8B-B14F-4D97-AF65-F5344CB8AC3E}">
        <p14:creationId xmlns:p14="http://schemas.microsoft.com/office/powerpoint/2010/main" val="35226610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图表 3"/>
          <p:cNvGraphicFramePr/>
          <p:nvPr>
            <p:extLst>
              <p:ext uri="{D42A27DB-BD31-4B8C-83A1-F6EECF244321}">
                <p14:modId xmlns:p14="http://schemas.microsoft.com/office/powerpoint/2010/main" val="3996851874"/>
              </p:ext>
            </p:extLst>
          </p:nvPr>
        </p:nvGraphicFramePr>
        <p:xfrm>
          <a:off x="1115616" y="1201316"/>
          <a:ext cx="6624737" cy="352839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槟榔产业链概况</a:t>
            </a:r>
            <a:endParaRPr lang="zh-CN" altLang="en-US" sz="2800" b="1" dirty="0">
              <a:solidFill>
                <a:schemeClr val="accent6">
                  <a:lumMod val="75000"/>
                </a:schemeClr>
              </a:solidFill>
            </a:endParaRPr>
          </a:p>
        </p:txBody>
      </p:sp>
    </p:spTree>
    <p:extLst>
      <p:ext uri="{BB962C8B-B14F-4D97-AF65-F5344CB8AC3E}">
        <p14:creationId xmlns:p14="http://schemas.microsoft.com/office/powerpoint/2010/main" val="25107282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1"/>
          <p:cNvSpPr>
            <a:spLocks noChangeArrowheads="1"/>
          </p:cNvSpPr>
          <p:nvPr/>
        </p:nvSpPr>
        <p:spPr bwMode="auto">
          <a:xfrm>
            <a:off x="672505" y="2606301"/>
            <a:ext cx="1019175"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种 植 </a:t>
            </a:r>
          </a:p>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环 节</a:t>
            </a:r>
          </a:p>
        </p:txBody>
      </p:sp>
      <p:sp>
        <p:nvSpPr>
          <p:cNvPr id="23" name="文本框 5"/>
          <p:cNvSpPr txBox="1"/>
          <p:nvPr/>
        </p:nvSpPr>
        <p:spPr>
          <a:xfrm>
            <a:off x="2627784" y="1241961"/>
            <a:ext cx="4824560" cy="3631763"/>
          </a:xfrm>
          <a:prstGeom prst="rect">
            <a:avLst/>
          </a:prstGeom>
          <a:noFill/>
        </p:spPr>
        <p:txBody>
          <a:bodyPr wrap="square">
            <a:spAutoFit/>
          </a:bodyPr>
          <a:lstStyle/>
          <a:p>
            <a:pPr marL="266700" indent="-266700">
              <a:lnSpc>
                <a:spcPct val="150000"/>
              </a:lnSpc>
              <a:buFont typeface="Arial" charset="0"/>
              <a:buChar char="•"/>
              <a:defRPr/>
            </a:pPr>
            <a:r>
              <a:rPr lang="en-US" altLang="zh-CN" dirty="0">
                <a:solidFill>
                  <a:srgbClr val="000000"/>
                </a:solidFill>
                <a:latin typeface="+mn-ea"/>
                <a:sym typeface="Arial" charset="0"/>
              </a:rPr>
              <a:t> </a:t>
            </a:r>
            <a:r>
              <a:rPr lang="en-US" altLang="zh-CN" dirty="0" smtClean="0">
                <a:solidFill>
                  <a:srgbClr val="000000"/>
                </a:solidFill>
                <a:latin typeface="+mn-ea"/>
                <a:sym typeface="Arial" charset="0"/>
              </a:rPr>
              <a:t>2015</a:t>
            </a:r>
            <a:r>
              <a:rPr lang="zh-CN" altLang="en-US" dirty="0" smtClean="0">
                <a:solidFill>
                  <a:srgbClr val="000000"/>
                </a:solidFill>
                <a:latin typeface="+mn-ea"/>
                <a:sym typeface="Arial" charset="0"/>
              </a:rPr>
              <a:t>年底</a:t>
            </a:r>
            <a:r>
              <a:rPr lang="zh-CN" altLang="en-US" dirty="0">
                <a:solidFill>
                  <a:srgbClr val="000000"/>
                </a:solidFill>
                <a:latin typeface="+mn-ea"/>
                <a:sym typeface="Arial" charset="0"/>
              </a:rPr>
              <a:t>，全省种植面积</a:t>
            </a:r>
            <a:r>
              <a:rPr lang="en-US" altLang="zh-CN" dirty="0" smtClean="0">
                <a:solidFill>
                  <a:srgbClr val="000000"/>
                </a:solidFill>
                <a:latin typeface="+mn-ea"/>
                <a:sym typeface="Arial" charset="0"/>
              </a:rPr>
              <a:t>147</a:t>
            </a:r>
            <a:r>
              <a:rPr lang="zh-CN" altLang="en-US" dirty="0" smtClean="0">
                <a:solidFill>
                  <a:srgbClr val="000000"/>
                </a:solidFill>
                <a:latin typeface="+mn-ea"/>
                <a:sym typeface="Arial" charset="0"/>
              </a:rPr>
              <a:t>万</a:t>
            </a:r>
            <a:r>
              <a:rPr lang="zh-CN" altLang="en-US" dirty="0">
                <a:solidFill>
                  <a:srgbClr val="000000"/>
                </a:solidFill>
                <a:latin typeface="+mn-ea"/>
                <a:sym typeface="Arial" charset="0"/>
              </a:rPr>
              <a:t>亩</a:t>
            </a:r>
            <a:endParaRPr lang="en-US" altLang="zh-CN" dirty="0">
              <a:solidFill>
                <a:srgbClr val="000000"/>
              </a:solidFill>
              <a:latin typeface="+mn-ea"/>
              <a:sym typeface="Arial" charset="0"/>
            </a:endParaRPr>
          </a:p>
          <a:p>
            <a:pPr marL="266700" indent="-266700">
              <a:lnSpc>
                <a:spcPct val="150000"/>
              </a:lnSpc>
              <a:buFont typeface="Arial" charset="0"/>
              <a:buChar char="•"/>
              <a:defRPr/>
            </a:pPr>
            <a:r>
              <a:rPr lang="en-US" altLang="zh-CN" dirty="0">
                <a:solidFill>
                  <a:srgbClr val="000000"/>
                </a:solidFill>
                <a:latin typeface="+mn-ea"/>
                <a:sym typeface="Arial" charset="0"/>
              </a:rPr>
              <a:t> </a:t>
            </a:r>
            <a:r>
              <a:rPr lang="en-US" altLang="zh-CN" dirty="0" smtClean="0">
                <a:solidFill>
                  <a:srgbClr val="000000"/>
                </a:solidFill>
                <a:latin typeface="+mn-ea"/>
                <a:sym typeface="Arial" charset="0"/>
              </a:rPr>
              <a:t>101</a:t>
            </a:r>
            <a:r>
              <a:rPr lang="zh-CN" altLang="en-US" dirty="0" smtClean="0">
                <a:solidFill>
                  <a:srgbClr val="000000"/>
                </a:solidFill>
                <a:latin typeface="+mn-ea"/>
                <a:sym typeface="Arial" charset="0"/>
              </a:rPr>
              <a:t>万</a:t>
            </a:r>
            <a:r>
              <a:rPr lang="zh-CN" altLang="en-US" dirty="0">
                <a:solidFill>
                  <a:srgbClr val="000000"/>
                </a:solidFill>
                <a:latin typeface="+mn-ea"/>
                <a:sym typeface="Arial" charset="0"/>
              </a:rPr>
              <a:t>亩挂果面积</a:t>
            </a:r>
            <a:endParaRPr lang="en-US" altLang="zh-CN" dirty="0">
              <a:solidFill>
                <a:srgbClr val="000000"/>
              </a:solidFill>
              <a:latin typeface="+mn-ea"/>
              <a:sym typeface="Arial" charset="0"/>
            </a:endParaRPr>
          </a:p>
          <a:p>
            <a:pPr marL="266700" indent="-266700">
              <a:lnSpc>
                <a:spcPct val="150000"/>
              </a:lnSpc>
              <a:buFont typeface="Arial" charset="0"/>
              <a:buChar char="•"/>
              <a:defRPr/>
            </a:pPr>
            <a:r>
              <a:rPr lang="en-US" altLang="zh-CN" dirty="0">
                <a:solidFill>
                  <a:srgbClr val="000000"/>
                </a:solidFill>
                <a:latin typeface="+mn-ea"/>
                <a:sym typeface="Arial" charset="0"/>
              </a:rPr>
              <a:t> 35</a:t>
            </a:r>
            <a:r>
              <a:rPr lang="zh-CN" altLang="en-US" dirty="0">
                <a:solidFill>
                  <a:srgbClr val="000000"/>
                </a:solidFill>
                <a:latin typeface="+mn-ea"/>
                <a:sym typeface="Arial" charset="0"/>
              </a:rPr>
              <a:t>万吨产量</a:t>
            </a:r>
            <a:endParaRPr lang="en-US" altLang="zh-CN" dirty="0">
              <a:solidFill>
                <a:srgbClr val="000000"/>
              </a:solidFill>
              <a:latin typeface="+mn-ea"/>
              <a:sym typeface="Arial" charset="0"/>
            </a:endParaRPr>
          </a:p>
          <a:p>
            <a:pPr marL="266700" indent="-266700">
              <a:lnSpc>
                <a:spcPct val="150000"/>
              </a:lnSpc>
              <a:buFont typeface="Arial" charset="0"/>
              <a:buChar char="•"/>
              <a:defRPr/>
            </a:pPr>
            <a:r>
              <a:rPr lang="zh-CN" altLang="en-US" dirty="0">
                <a:solidFill>
                  <a:srgbClr val="000000"/>
                </a:solidFill>
                <a:latin typeface="+mn-ea"/>
                <a:sym typeface="Arial" charset="0"/>
              </a:rPr>
              <a:t> 平均产量</a:t>
            </a:r>
            <a:r>
              <a:rPr lang="en-US" altLang="zh-CN" dirty="0">
                <a:solidFill>
                  <a:srgbClr val="000000"/>
                </a:solidFill>
                <a:latin typeface="+mn-ea"/>
                <a:sym typeface="Arial" charset="0"/>
              </a:rPr>
              <a:t>5-6</a:t>
            </a:r>
            <a:r>
              <a:rPr lang="zh-CN" altLang="en-US" dirty="0">
                <a:solidFill>
                  <a:srgbClr val="000000"/>
                </a:solidFill>
                <a:latin typeface="+mn-ea"/>
                <a:sym typeface="Arial" charset="0"/>
              </a:rPr>
              <a:t>斤</a:t>
            </a:r>
            <a:r>
              <a:rPr lang="en-US" altLang="zh-CN" dirty="0">
                <a:solidFill>
                  <a:srgbClr val="000000"/>
                </a:solidFill>
                <a:latin typeface="+mn-ea"/>
                <a:sym typeface="Arial" charset="0"/>
              </a:rPr>
              <a:t>/</a:t>
            </a:r>
            <a:r>
              <a:rPr lang="zh-CN" altLang="en-US" dirty="0">
                <a:solidFill>
                  <a:srgbClr val="000000"/>
                </a:solidFill>
                <a:latin typeface="+mn-ea"/>
                <a:sym typeface="Arial" charset="0"/>
              </a:rPr>
              <a:t>株</a:t>
            </a:r>
            <a:endParaRPr lang="en-US" altLang="zh-CN" dirty="0">
              <a:solidFill>
                <a:srgbClr val="000000"/>
              </a:solidFill>
              <a:latin typeface="+mn-ea"/>
              <a:sym typeface="Arial" charset="0"/>
            </a:endParaRPr>
          </a:p>
          <a:p>
            <a:pPr marL="266700" indent="-266700">
              <a:lnSpc>
                <a:spcPct val="150000"/>
              </a:lnSpc>
              <a:buFont typeface="Arial" charset="0"/>
              <a:buChar char="•"/>
              <a:defRPr/>
            </a:pPr>
            <a:r>
              <a:rPr lang="zh-CN" altLang="en-US" dirty="0">
                <a:solidFill>
                  <a:srgbClr val="000000"/>
                </a:solidFill>
                <a:latin typeface="+mn-ea"/>
                <a:sym typeface="Arial" charset="0"/>
              </a:rPr>
              <a:t> 产值</a:t>
            </a:r>
            <a:r>
              <a:rPr lang="zh-CN" altLang="en-US" b="1" dirty="0" smtClean="0">
                <a:solidFill>
                  <a:srgbClr val="FF0000"/>
                </a:solidFill>
                <a:latin typeface="+mn-ea"/>
                <a:sym typeface="Arial" charset="0"/>
              </a:rPr>
              <a:t>约</a:t>
            </a:r>
            <a:r>
              <a:rPr lang="en-US" altLang="zh-CN" b="1" dirty="0" smtClean="0">
                <a:solidFill>
                  <a:srgbClr val="FF0000"/>
                </a:solidFill>
                <a:latin typeface="+mn-ea"/>
                <a:sym typeface="Arial" charset="0"/>
              </a:rPr>
              <a:t>50</a:t>
            </a:r>
            <a:r>
              <a:rPr lang="zh-CN" altLang="en-US" b="1" dirty="0">
                <a:solidFill>
                  <a:srgbClr val="FF0000"/>
                </a:solidFill>
                <a:latin typeface="+mn-ea"/>
                <a:sym typeface="Arial" charset="0"/>
              </a:rPr>
              <a:t>亿元</a:t>
            </a:r>
            <a:endParaRPr lang="en-US" altLang="zh-CN" b="1" dirty="0">
              <a:solidFill>
                <a:srgbClr val="FF0000"/>
              </a:solidFill>
              <a:latin typeface="+mn-ea"/>
              <a:sym typeface="Arial" charset="0"/>
            </a:endParaRPr>
          </a:p>
          <a:p>
            <a:pPr marL="446405" indent="-446405">
              <a:lnSpc>
                <a:spcPct val="150000"/>
              </a:lnSpc>
              <a:buFont typeface="Arial" charset="0"/>
              <a:buChar char="•"/>
              <a:defRPr/>
            </a:pPr>
            <a:r>
              <a:rPr lang="zh-CN" altLang="en-US" b="1" dirty="0">
                <a:solidFill>
                  <a:srgbClr val="000000"/>
                </a:solidFill>
                <a:latin typeface="+mn-ea"/>
                <a:sym typeface="Arial" charset="0"/>
              </a:rPr>
              <a:t>槟榔产量存在巨大增产空间</a:t>
            </a:r>
            <a:r>
              <a:rPr lang="zh-CN" altLang="en-US" b="1" dirty="0" smtClean="0">
                <a:solidFill>
                  <a:srgbClr val="000000"/>
                </a:solidFill>
                <a:latin typeface="+mn-ea"/>
                <a:sym typeface="Arial" charset="0"/>
              </a:rPr>
              <a:t>，产量高的</a:t>
            </a:r>
            <a:r>
              <a:rPr lang="zh-CN" altLang="en-US" b="1" dirty="0">
                <a:solidFill>
                  <a:srgbClr val="000000"/>
                </a:solidFill>
                <a:latin typeface="+mn-ea"/>
                <a:sym typeface="Arial" charset="0"/>
              </a:rPr>
              <a:t>槟榔园，单株产量可达</a:t>
            </a:r>
            <a:r>
              <a:rPr lang="en-US" altLang="zh-CN" b="1" dirty="0">
                <a:solidFill>
                  <a:srgbClr val="000000"/>
                </a:solidFill>
                <a:latin typeface="+mn-ea"/>
                <a:sym typeface="Arial" charset="0"/>
              </a:rPr>
              <a:t>50</a:t>
            </a:r>
            <a:r>
              <a:rPr lang="zh-CN" altLang="en-US" b="1" dirty="0">
                <a:solidFill>
                  <a:srgbClr val="000000"/>
                </a:solidFill>
                <a:latin typeface="+mn-ea"/>
                <a:sym typeface="Arial" charset="0"/>
              </a:rPr>
              <a:t>斤</a:t>
            </a:r>
            <a:r>
              <a:rPr lang="en-US" altLang="zh-CN" b="1" dirty="0">
                <a:solidFill>
                  <a:srgbClr val="000000"/>
                </a:solidFill>
                <a:latin typeface="+mn-ea"/>
                <a:sym typeface="Arial" charset="0"/>
              </a:rPr>
              <a:t>/</a:t>
            </a:r>
            <a:r>
              <a:rPr lang="zh-CN" altLang="en-US" b="1" dirty="0">
                <a:solidFill>
                  <a:srgbClr val="000000"/>
                </a:solidFill>
                <a:latin typeface="+mn-ea"/>
                <a:sym typeface="Arial" charset="0"/>
              </a:rPr>
              <a:t>株。</a:t>
            </a:r>
          </a:p>
          <a:p>
            <a:pPr>
              <a:buFont typeface="Arial" pitchFamily="34" charset="0"/>
              <a:buNone/>
              <a:defRPr/>
            </a:pPr>
            <a:endParaRPr lang="zh-CN" altLang="en-US" noProof="1">
              <a:latin typeface="+mn-ea"/>
            </a:endParaRPr>
          </a:p>
        </p:txBody>
      </p:sp>
      <p:pic>
        <p:nvPicPr>
          <p:cNvPr id="2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连接符 24"/>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cxnSp>
        <p:nvCxnSpPr>
          <p:cNvPr id="6" name="直接连接符 5"/>
          <p:cNvCxnSpPr/>
          <p:nvPr/>
        </p:nvCxnSpPr>
        <p:spPr>
          <a:xfrm flipV="1">
            <a:off x="1619672" y="1489347"/>
            <a:ext cx="864096" cy="1008113"/>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691680" y="3505572"/>
            <a:ext cx="864096" cy="82809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6049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pic>
        <p:nvPicPr>
          <p:cNvPr id="8" name="图片 7" descr="E:\槟榔项目\资料汇总\低产槟榔.jpeg"/>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270982"/>
            <a:ext cx="4032448" cy="3458726"/>
          </a:xfrm>
          <a:prstGeom prst="rect">
            <a:avLst/>
          </a:prstGeom>
          <a:noFill/>
          <a:ln>
            <a:noFill/>
          </a:ln>
        </p:spPr>
      </p:pic>
      <p:pic>
        <p:nvPicPr>
          <p:cNvPr id="9" name="图片 8" descr="E:\槟榔项目\资料汇总\高产槟榔.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836" y="776867"/>
            <a:ext cx="3902124" cy="4744929"/>
          </a:xfrm>
          <a:prstGeom prst="rect">
            <a:avLst/>
          </a:prstGeom>
          <a:noFill/>
          <a:ln>
            <a:noFill/>
          </a:ln>
        </p:spPr>
      </p:pic>
      <p:sp>
        <p:nvSpPr>
          <p:cNvPr id="10" name="圆角矩形 1"/>
          <p:cNvSpPr>
            <a:spLocks noChangeArrowheads="1"/>
          </p:cNvSpPr>
          <p:nvPr/>
        </p:nvSpPr>
        <p:spPr bwMode="auto">
          <a:xfrm>
            <a:off x="7801297" y="174040"/>
            <a:ext cx="1019175"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种 植 </a:t>
            </a:r>
          </a:p>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环 节</a:t>
            </a:r>
          </a:p>
        </p:txBody>
      </p:sp>
    </p:spTree>
    <p:extLst>
      <p:ext uri="{BB962C8B-B14F-4D97-AF65-F5344CB8AC3E}">
        <p14:creationId xmlns:p14="http://schemas.microsoft.com/office/powerpoint/2010/main" val="206742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7164796" cy="523220"/>
          </a:xfrm>
          <a:prstGeom prst="rect">
            <a:avLst/>
          </a:prstGeom>
          <a:noFill/>
        </p:spPr>
        <p:txBody>
          <a:bodyPr wrap="square" rtlCol="0">
            <a:spAutoFit/>
          </a:bodyPr>
          <a:lstStyle/>
          <a:p>
            <a:r>
              <a:rPr lang="zh-CN" altLang="en-US" sz="2800" b="1" dirty="0" smtClean="0">
                <a:solidFill>
                  <a:schemeClr val="accent6">
                    <a:lumMod val="75000"/>
                  </a:schemeClr>
                </a:solidFill>
              </a:rPr>
              <a:t>海南儋州国家农业科技园区运营平台公司</a:t>
            </a:r>
            <a:endParaRPr lang="zh-CN" altLang="en-US" sz="2800" b="1" dirty="0">
              <a:solidFill>
                <a:schemeClr val="accent6">
                  <a:lumMod val="75000"/>
                </a:schemeClr>
              </a:solidFill>
            </a:endParaRPr>
          </a:p>
        </p:txBody>
      </p:sp>
      <p:grpSp>
        <p:nvGrpSpPr>
          <p:cNvPr id="5" name="组合 4"/>
          <p:cNvGrpSpPr/>
          <p:nvPr/>
        </p:nvGrpSpPr>
        <p:grpSpPr>
          <a:xfrm>
            <a:off x="539552" y="2353444"/>
            <a:ext cx="1512168" cy="1440160"/>
            <a:chOff x="925401" y="3148271"/>
            <a:chExt cx="2664296" cy="2664296"/>
          </a:xfrm>
        </p:grpSpPr>
        <p:sp>
          <p:nvSpPr>
            <p:cNvPr id="6" name="椭圆 5"/>
            <p:cNvSpPr/>
            <p:nvPr/>
          </p:nvSpPr>
          <p:spPr>
            <a:xfrm>
              <a:off x="925401" y="3148271"/>
              <a:ext cx="2664296" cy="2664296"/>
            </a:xfrm>
            <a:prstGeom prst="ellipse">
              <a:avLst/>
            </a:prstGeom>
            <a:solidFill>
              <a:schemeClr val="bg1"/>
            </a:solidFill>
            <a:ln>
              <a:solidFill>
                <a:srgbClr val="D247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069417" y="3292287"/>
              <a:ext cx="2376264" cy="2376264"/>
            </a:xfrm>
            <a:prstGeom prst="ellipse">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TextBox 8"/>
          <p:cNvSpPr txBox="1"/>
          <p:nvPr/>
        </p:nvSpPr>
        <p:spPr>
          <a:xfrm>
            <a:off x="755576" y="2950994"/>
            <a:ext cx="1152128" cy="338554"/>
          </a:xfrm>
          <a:prstGeom prst="rect">
            <a:avLst/>
          </a:prstGeom>
          <a:noFill/>
        </p:spPr>
        <p:txBody>
          <a:bodyPr wrap="square" rtlCol="0">
            <a:spAutoFit/>
          </a:bodyPr>
          <a:lstStyle/>
          <a:p>
            <a:r>
              <a:rPr lang="zh-CN" altLang="en-US" sz="1600" dirty="0" smtClean="0">
                <a:solidFill>
                  <a:schemeClr val="bg1"/>
                </a:solidFill>
              </a:rPr>
              <a:t>园区公司</a:t>
            </a:r>
            <a:endParaRPr lang="zh-CN" altLang="en-US" sz="1600" dirty="0">
              <a:solidFill>
                <a:schemeClr val="bg1"/>
              </a:solidFill>
            </a:endParaRPr>
          </a:p>
        </p:txBody>
      </p:sp>
      <p:pic>
        <p:nvPicPr>
          <p:cNvPr id="11" name="图片 10"/>
          <p:cNvPicPr>
            <a:picLocks noChangeAspect="1"/>
          </p:cNvPicPr>
          <p:nvPr/>
        </p:nvPicPr>
        <p:blipFill>
          <a:blip r:embed="rId3" cstate="print">
            <a:biLevel thresh="25000"/>
            <a:extLst>
              <a:ext uri="{28A0092B-C50C-407E-A947-70E740481C1C}">
                <a14:useLocalDpi xmlns:a14="http://schemas.microsoft.com/office/drawing/2010/main" val="0"/>
              </a:ext>
            </a:extLst>
          </a:blip>
          <a:stretch>
            <a:fillRect/>
          </a:stretch>
        </p:blipFill>
        <p:spPr>
          <a:xfrm>
            <a:off x="2195736" y="1849388"/>
            <a:ext cx="2376264" cy="2376264"/>
          </a:xfrm>
          <a:prstGeom prst="rect">
            <a:avLst/>
          </a:prstGeom>
          <a:solidFill>
            <a:schemeClr val="bg1">
              <a:lumMod val="75000"/>
            </a:schemeClr>
          </a:solidFill>
        </p:spPr>
      </p:pic>
      <p:sp>
        <p:nvSpPr>
          <p:cNvPr id="10" name="TextBox 9"/>
          <p:cNvSpPr txBox="1"/>
          <p:nvPr/>
        </p:nvSpPr>
        <p:spPr>
          <a:xfrm>
            <a:off x="2771800" y="1921396"/>
            <a:ext cx="1944216" cy="2062103"/>
          </a:xfrm>
          <a:prstGeom prst="rect">
            <a:avLst/>
          </a:prstGeom>
          <a:noFill/>
        </p:spPr>
        <p:txBody>
          <a:bodyPr wrap="square" rtlCol="0">
            <a:spAutoFit/>
          </a:bodyPr>
          <a:lstStyle/>
          <a:p>
            <a:pPr>
              <a:lnSpc>
                <a:spcPct val="200000"/>
              </a:lnSpc>
            </a:pPr>
            <a:r>
              <a:rPr lang="zh-CN" altLang="en-US" sz="1600" dirty="0" smtClean="0">
                <a:solidFill>
                  <a:schemeClr val="accent2"/>
                </a:solidFill>
              </a:rPr>
              <a:t>科技成果转化</a:t>
            </a:r>
            <a:endParaRPr lang="en-US" altLang="zh-CN" sz="1600" dirty="0" smtClean="0">
              <a:solidFill>
                <a:schemeClr val="accent2"/>
              </a:solidFill>
            </a:endParaRPr>
          </a:p>
          <a:p>
            <a:pPr>
              <a:lnSpc>
                <a:spcPct val="200000"/>
              </a:lnSpc>
            </a:pPr>
            <a:r>
              <a:rPr lang="zh-CN" altLang="en-US" sz="1600" dirty="0" smtClean="0">
                <a:solidFill>
                  <a:schemeClr val="accent2"/>
                </a:solidFill>
              </a:rPr>
              <a:t>孵化产业</a:t>
            </a:r>
            <a:endParaRPr lang="en-US" altLang="zh-CN" sz="1600" dirty="0" smtClean="0">
              <a:solidFill>
                <a:schemeClr val="accent2"/>
              </a:solidFill>
            </a:endParaRPr>
          </a:p>
          <a:p>
            <a:pPr>
              <a:lnSpc>
                <a:spcPct val="200000"/>
              </a:lnSpc>
            </a:pPr>
            <a:r>
              <a:rPr lang="zh-CN" altLang="en-US" sz="1600" dirty="0">
                <a:solidFill>
                  <a:schemeClr val="accent2"/>
                </a:solidFill>
              </a:rPr>
              <a:t>构建产业平台</a:t>
            </a:r>
            <a:endParaRPr lang="en-US" altLang="zh-CN" sz="1600" dirty="0">
              <a:solidFill>
                <a:schemeClr val="accent2"/>
              </a:solidFill>
            </a:endParaRPr>
          </a:p>
          <a:p>
            <a:pPr>
              <a:lnSpc>
                <a:spcPct val="200000"/>
              </a:lnSpc>
            </a:pPr>
            <a:r>
              <a:rPr lang="zh-CN" altLang="en-US" sz="1600" dirty="0" smtClean="0">
                <a:solidFill>
                  <a:schemeClr val="accent2"/>
                </a:solidFill>
              </a:rPr>
              <a:t>推动产业化发展</a:t>
            </a:r>
            <a:endParaRPr lang="en-US" altLang="zh-CN" sz="1600" dirty="0" smtClean="0">
              <a:solidFill>
                <a:schemeClr val="accent2"/>
              </a:solidFill>
            </a:endParaRPr>
          </a:p>
        </p:txBody>
      </p:sp>
      <p:grpSp>
        <p:nvGrpSpPr>
          <p:cNvPr id="12" name="组合 11"/>
          <p:cNvGrpSpPr>
            <a:grpSpLocks/>
          </p:cNvGrpSpPr>
          <p:nvPr/>
        </p:nvGrpSpPr>
        <p:grpSpPr bwMode="auto">
          <a:xfrm>
            <a:off x="6058768" y="909498"/>
            <a:ext cx="939937" cy="939890"/>
            <a:chOff x="1709507" y="5924363"/>
            <a:chExt cx="2506440" cy="2506441"/>
          </a:xfrm>
        </p:grpSpPr>
        <p:sp>
          <p:nvSpPr>
            <p:cNvPr id="13" name="任意多边形 12"/>
            <p:cNvSpPr/>
            <p:nvPr/>
          </p:nvSpPr>
          <p:spPr>
            <a:xfrm>
              <a:off x="1709507" y="5924363"/>
              <a:ext cx="2506440" cy="2506441"/>
            </a:xfrm>
            <a:custGeom>
              <a:avLst/>
              <a:gdLst>
                <a:gd name="connsiteX0" fmla="*/ 0 w 2095636"/>
                <a:gd name="connsiteY0" fmla="*/ 1047818 h 2095636"/>
                <a:gd name="connsiteX1" fmla="*/ 1047818 w 2095636"/>
                <a:gd name="connsiteY1" fmla="*/ 0 h 2095636"/>
                <a:gd name="connsiteX2" fmla="*/ 2095636 w 2095636"/>
                <a:gd name="connsiteY2" fmla="*/ 1047818 h 2095636"/>
                <a:gd name="connsiteX3" fmla="*/ 1047818 w 2095636"/>
                <a:gd name="connsiteY3" fmla="*/ 2095636 h 2095636"/>
                <a:gd name="connsiteX4" fmla="*/ 0 w 2095636"/>
                <a:gd name="connsiteY4" fmla="*/ 1047818 h 209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636" h="2095636">
                  <a:moveTo>
                    <a:pt x="0" y="1047818"/>
                  </a:moveTo>
                  <a:cubicBezTo>
                    <a:pt x="0" y="469124"/>
                    <a:pt x="469124" y="0"/>
                    <a:pt x="1047818" y="0"/>
                  </a:cubicBezTo>
                  <a:cubicBezTo>
                    <a:pt x="1626512" y="0"/>
                    <a:pt x="2095636" y="469124"/>
                    <a:pt x="2095636" y="1047818"/>
                  </a:cubicBezTo>
                  <a:cubicBezTo>
                    <a:pt x="2095636" y="1626512"/>
                    <a:pt x="1626512" y="2095636"/>
                    <a:pt x="1047818" y="2095636"/>
                  </a:cubicBezTo>
                  <a:cubicBezTo>
                    <a:pt x="469124" y="2095636"/>
                    <a:pt x="0" y="1626512"/>
                    <a:pt x="0" y="1047818"/>
                  </a:cubicBezTo>
                  <a:close/>
                </a:path>
              </a:pathLst>
            </a:cu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462280" tIns="462280" rIns="462280" bIns="462280" spcCol="1270" anchor="ctr"/>
            <a:lstStyle>
              <a:defPPr>
                <a:defRPr lang="zh-CN"/>
              </a:defPPr>
              <a:lvl1pPr algn="l" defTabSz="816551" rtl="0" fontAlgn="base">
                <a:spcBef>
                  <a:spcPct val="0"/>
                </a:spcBef>
                <a:spcAft>
                  <a:spcPct val="0"/>
                </a:spcAft>
                <a:buFont typeface="Arial" charset="0"/>
                <a:defRPr sz="1600" kern="1200">
                  <a:solidFill>
                    <a:schemeClr val="lt1"/>
                  </a:solidFill>
                  <a:latin typeface="+mn-lt"/>
                  <a:ea typeface="+mn-ea"/>
                  <a:cs typeface="+mn-cs"/>
                </a:defRPr>
              </a:lvl1pPr>
              <a:lvl2pPr marL="408275" indent="-236871" algn="l" defTabSz="816551" rtl="0" fontAlgn="base">
                <a:spcBef>
                  <a:spcPct val="0"/>
                </a:spcBef>
                <a:spcAft>
                  <a:spcPct val="0"/>
                </a:spcAft>
                <a:buFont typeface="Arial" charset="0"/>
                <a:defRPr sz="1600" kern="1200">
                  <a:solidFill>
                    <a:schemeClr val="lt1"/>
                  </a:solidFill>
                  <a:latin typeface="+mn-lt"/>
                  <a:ea typeface="+mn-ea"/>
                  <a:cs typeface="+mn-cs"/>
                </a:defRPr>
              </a:lvl2pPr>
              <a:lvl3pPr marL="816551" indent="-473742" algn="l" defTabSz="816551" rtl="0" fontAlgn="base">
                <a:spcBef>
                  <a:spcPct val="0"/>
                </a:spcBef>
                <a:spcAft>
                  <a:spcPct val="0"/>
                </a:spcAft>
                <a:buFont typeface="Arial" charset="0"/>
                <a:defRPr sz="1600" kern="1200">
                  <a:solidFill>
                    <a:schemeClr val="lt1"/>
                  </a:solidFill>
                  <a:latin typeface="+mn-lt"/>
                  <a:ea typeface="+mn-ea"/>
                  <a:cs typeface="+mn-cs"/>
                </a:defRPr>
              </a:lvl3pPr>
              <a:lvl4pPr marL="1224231" indent="-710019" algn="l" defTabSz="816551" rtl="0" fontAlgn="base">
                <a:spcBef>
                  <a:spcPct val="0"/>
                </a:spcBef>
                <a:spcAft>
                  <a:spcPct val="0"/>
                </a:spcAft>
                <a:buFont typeface="Arial" charset="0"/>
                <a:defRPr sz="1600" kern="1200">
                  <a:solidFill>
                    <a:schemeClr val="lt1"/>
                  </a:solidFill>
                  <a:latin typeface="+mn-lt"/>
                  <a:ea typeface="+mn-ea"/>
                  <a:cs typeface="+mn-cs"/>
                </a:defRPr>
              </a:lvl4pPr>
              <a:lvl5pPr marL="1632507" indent="-946890" algn="l" defTabSz="816551" rtl="0" fontAlgn="base">
                <a:spcBef>
                  <a:spcPct val="0"/>
                </a:spcBef>
                <a:spcAft>
                  <a:spcPct val="0"/>
                </a:spcAft>
                <a:buFont typeface="Arial" charset="0"/>
                <a:defRPr sz="1600" kern="1200">
                  <a:solidFill>
                    <a:schemeClr val="lt1"/>
                  </a:solidFill>
                  <a:latin typeface="+mn-lt"/>
                  <a:ea typeface="+mn-ea"/>
                  <a:cs typeface="+mn-cs"/>
                </a:defRPr>
              </a:lvl5pPr>
              <a:lvl6pPr marL="857021" algn="l" defTabSz="342809" rtl="0" eaLnBrk="1" latinLnBrk="0" hangingPunct="1">
                <a:defRPr sz="1600" kern="1200">
                  <a:solidFill>
                    <a:schemeClr val="lt1"/>
                  </a:solidFill>
                  <a:latin typeface="+mn-lt"/>
                  <a:ea typeface="+mn-ea"/>
                  <a:cs typeface="+mn-cs"/>
                </a:defRPr>
              </a:lvl6pPr>
              <a:lvl7pPr marL="1028426" algn="l" defTabSz="342809" rtl="0" eaLnBrk="1" latinLnBrk="0" hangingPunct="1">
                <a:defRPr sz="1600" kern="1200">
                  <a:solidFill>
                    <a:schemeClr val="lt1"/>
                  </a:solidFill>
                  <a:latin typeface="+mn-lt"/>
                  <a:ea typeface="+mn-ea"/>
                  <a:cs typeface="+mn-cs"/>
                </a:defRPr>
              </a:lvl7pPr>
              <a:lvl8pPr marL="1199830" algn="l" defTabSz="342809" rtl="0" eaLnBrk="1" latinLnBrk="0" hangingPunct="1">
                <a:defRPr sz="1600" kern="1200">
                  <a:solidFill>
                    <a:schemeClr val="lt1"/>
                  </a:solidFill>
                  <a:latin typeface="+mn-lt"/>
                  <a:ea typeface="+mn-ea"/>
                  <a:cs typeface="+mn-cs"/>
                </a:defRPr>
              </a:lvl8pPr>
              <a:lvl9pPr marL="1371234" algn="l" defTabSz="342809" rtl="0" eaLnBrk="1" latinLnBrk="0" hangingPunct="1">
                <a:defRPr sz="1600" kern="1200">
                  <a:solidFill>
                    <a:schemeClr val="lt1"/>
                  </a:solidFill>
                  <a:latin typeface="+mn-lt"/>
                  <a:ea typeface="+mn-ea"/>
                  <a:cs typeface="+mn-cs"/>
                </a:defRPr>
              </a:lvl9pPr>
            </a:lstStyle>
            <a:p>
              <a:pPr algn="ctr" defTabSz="1083180">
                <a:lnSpc>
                  <a:spcPct val="90000"/>
                </a:lnSpc>
                <a:spcAft>
                  <a:spcPct val="35000"/>
                </a:spcAft>
                <a:defRPr/>
              </a:pPr>
              <a:endParaRPr lang="zh-CN" altLang="en-US" sz="2400"/>
            </a:p>
          </p:txBody>
        </p:sp>
        <p:sp>
          <p:nvSpPr>
            <p:cNvPr id="14" name="TextBox 6"/>
            <p:cNvSpPr>
              <a:spLocks noChangeArrowheads="1"/>
            </p:cNvSpPr>
            <p:nvPr/>
          </p:nvSpPr>
          <p:spPr bwMode="auto">
            <a:xfrm>
              <a:off x="2132513" y="6441342"/>
              <a:ext cx="1689179" cy="155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1pPr>
              <a:lvl2pPr marL="408275" indent="-236871"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2pPr>
              <a:lvl3pPr marL="816551" indent="-473742"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3pPr>
              <a:lvl4pPr marL="1224231" indent="-710019"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4pPr>
              <a:lvl5pPr marL="1632507" indent="-946890"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5pPr>
              <a:lvl6pPr marL="857021" algn="l" defTabSz="342809" rtl="0" eaLnBrk="1" latinLnBrk="0" hangingPunct="1">
                <a:defRPr sz="1600" kern="1200">
                  <a:solidFill>
                    <a:schemeClr val="tx1"/>
                  </a:solidFill>
                  <a:latin typeface="Arial" charset="0"/>
                  <a:ea typeface="宋体" charset="-122"/>
                  <a:cs typeface="+mn-cs"/>
                </a:defRPr>
              </a:lvl6pPr>
              <a:lvl7pPr marL="1028426" algn="l" defTabSz="342809" rtl="0" eaLnBrk="1" latinLnBrk="0" hangingPunct="1">
                <a:defRPr sz="1600" kern="1200">
                  <a:solidFill>
                    <a:schemeClr val="tx1"/>
                  </a:solidFill>
                  <a:latin typeface="Arial" charset="0"/>
                  <a:ea typeface="宋体" charset="-122"/>
                  <a:cs typeface="+mn-cs"/>
                </a:defRPr>
              </a:lvl7pPr>
              <a:lvl8pPr marL="1199830" algn="l" defTabSz="342809" rtl="0" eaLnBrk="1" latinLnBrk="0" hangingPunct="1">
                <a:defRPr sz="1600" kern="1200">
                  <a:solidFill>
                    <a:schemeClr val="tx1"/>
                  </a:solidFill>
                  <a:latin typeface="Arial" charset="0"/>
                  <a:ea typeface="宋体" charset="-122"/>
                  <a:cs typeface="+mn-cs"/>
                </a:defRPr>
              </a:lvl8pPr>
              <a:lvl9pPr marL="1371234" algn="l" defTabSz="342809" rtl="0" eaLnBrk="1" latinLnBrk="0" hangingPunct="1">
                <a:defRPr sz="1600" kern="1200">
                  <a:solidFill>
                    <a:schemeClr val="tx1"/>
                  </a:solidFill>
                  <a:latin typeface="Arial" charset="0"/>
                  <a:ea typeface="宋体" charset="-122"/>
                  <a:cs typeface="+mn-cs"/>
                </a:defRPr>
              </a:lvl9pPr>
            </a:lstStyle>
            <a:p>
              <a:r>
                <a:rPr lang="zh-CN" altLang="en-US" dirty="0" smtClean="0">
                  <a:solidFill>
                    <a:schemeClr val="bg1"/>
                  </a:solidFill>
                  <a:latin typeface="方正兰亭黑_GBK" pitchFamily="2" charset="-122"/>
                  <a:ea typeface="方正兰亭黑_GBK" pitchFamily="2" charset="-122"/>
                  <a:sym typeface="BellCent NamNum BT" pitchFamily="34" charset="0"/>
                </a:rPr>
                <a:t>初加工厂</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15" name="组合 14"/>
          <p:cNvGrpSpPr>
            <a:grpSpLocks/>
          </p:cNvGrpSpPr>
          <p:nvPr/>
        </p:nvGrpSpPr>
        <p:grpSpPr bwMode="auto">
          <a:xfrm>
            <a:off x="7766526" y="2775867"/>
            <a:ext cx="939937" cy="939890"/>
            <a:chOff x="1709507" y="5924363"/>
            <a:chExt cx="2506440" cy="2506441"/>
          </a:xfrm>
        </p:grpSpPr>
        <p:sp>
          <p:nvSpPr>
            <p:cNvPr id="16" name="任意多边形 15"/>
            <p:cNvSpPr/>
            <p:nvPr/>
          </p:nvSpPr>
          <p:spPr>
            <a:xfrm>
              <a:off x="1709507" y="5924363"/>
              <a:ext cx="2506440" cy="2506441"/>
            </a:xfrm>
            <a:custGeom>
              <a:avLst/>
              <a:gdLst>
                <a:gd name="connsiteX0" fmla="*/ 0 w 2095636"/>
                <a:gd name="connsiteY0" fmla="*/ 1047818 h 2095636"/>
                <a:gd name="connsiteX1" fmla="*/ 1047818 w 2095636"/>
                <a:gd name="connsiteY1" fmla="*/ 0 h 2095636"/>
                <a:gd name="connsiteX2" fmla="*/ 2095636 w 2095636"/>
                <a:gd name="connsiteY2" fmla="*/ 1047818 h 2095636"/>
                <a:gd name="connsiteX3" fmla="*/ 1047818 w 2095636"/>
                <a:gd name="connsiteY3" fmla="*/ 2095636 h 2095636"/>
                <a:gd name="connsiteX4" fmla="*/ 0 w 2095636"/>
                <a:gd name="connsiteY4" fmla="*/ 1047818 h 209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636" h="2095636">
                  <a:moveTo>
                    <a:pt x="0" y="1047818"/>
                  </a:moveTo>
                  <a:cubicBezTo>
                    <a:pt x="0" y="469124"/>
                    <a:pt x="469124" y="0"/>
                    <a:pt x="1047818" y="0"/>
                  </a:cubicBezTo>
                  <a:cubicBezTo>
                    <a:pt x="1626512" y="0"/>
                    <a:pt x="2095636" y="469124"/>
                    <a:pt x="2095636" y="1047818"/>
                  </a:cubicBezTo>
                  <a:cubicBezTo>
                    <a:pt x="2095636" y="1626512"/>
                    <a:pt x="1626512" y="2095636"/>
                    <a:pt x="1047818" y="2095636"/>
                  </a:cubicBezTo>
                  <a:cubicBezTo>
                    <a:pt x="469124" y="2095636"/>
                    <a:pt x="0" y="1626512"/>
                    <a:pt x="0" y="1047818"/>
                  </a:cubicBezTo>
                  <a:close/>
                </a:path>
              </a:pathLst>
            </a:cu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462280" tIns="462280" rIns="462280" bIns="462280" spcCol="1270" anchor="ctr"/>
            <a:lstStyle>
              <a:defPPr>
                <a:defRPr lang="zh-CN"/>
              </a:defPPr>
              <a:lvl1pPr algn="l" defTabSz="816551" rtl="0" fontAlgn="base">
                <a:spcBef>
                  <a:spcPct val="0"/>
                </a:spcBef>
                <a:spcAft>
                  <a:spcPct val="0"/>
                </a:spcAft>
                <a:buFont typeface="Arial" charset="0"/>
                <a:defRPr sz="1600" kern="1200">
                  <a:solidFill>
                    <a:schemeClr val="lt1"/>
                  </a:solidFill>
                  <a:latin typeface="+mn-lt"/>
                  <a:ea typeface="+mn-ea"/>
                  <a:cs typeface="+mn-cs"/>
                </a:defRPr>
              </a:lvl1pPr>
              <a:lvl2pPr marL="408275" indent="-236871" algn="l" defTabSz="816551" rtl="0" fontAlgn="base">
                <a:spcBef>
                  <a:spcPct val="0"/>
                </a:spcBef>
                <a:spcAft>
                  <a:spcPct val="0"/>
                </a:spcAft>
                <a:buFont typeface="Arial" charset="0"/>
                <a:defRPr sz="1600" kern="1200">
                  <a:solidFill>
                    <a:schemeClr val="lt1"/>
                  </a:solidFill>
                  <a:latin typeface="+mn-lt"/>
                  <a:ea typeface="+mn-ea"/>
                  <a:cs typeface="+mn-cs"/>
                </a:defRPr>
              </a:lvl2pPr>
              <a:lvl3pPr marL="816551" indent="-473742" algn="l" defTabSz="816551" rtl="0" fontAlgn="base">
                <a:spcBef>
                  <a:spcPct val="0"/>
                </a:spcBef>
                <a:spcAft>
                  <a:spcPct val="0"/>
                </a:spcAft>
                <a:buFont typeface="Arial" charset="0"/>
                <a:defRPr sz="1600" kern="1200">
                  <a:solidFill>
                    <a:schemeClr val="lt1"/>
                  </a:solidFill>
                  <a:latin typeface="+mn-lt"/>
                  <a:ea typeface="+mn-ea"/>
                  <a:cs typeface="+mn-cs"/>
                </a:defRPr>
              </a:lvl3pPr>
              <a:lvl4pPr marL="1224231" indent="-710019" algn="l" defTabSz="816551" rtl="0" fontAlgn="base">
                <a:spcBef>
                  <a:spcPct val="0"/>
                </a:spcBef>
                <a:spcAft>
                  <a:spcPct val="0"/>
                </a:spcAft>
                <a:buFont typeface="Arial" charset="0"/>
                <a:defRPr sz="1600" kern="1200">
                  <a:solidFill>
                    <a:schemeClr val="lt1"/>
                  </a:solidFill>
                  <a:latin typeface="+mn-lt"/>
                  <a:ea typeface="+mn-ea"/>
                  <a:cs typeface="+mn-cs"/>
                </a:defRPr>
              </a:lvl4pPr>
              <a:lvl5pPr marL="1632507" indent="-946890" algn="l" defTabSz="816551" rtl="0" fontAlgn="base">
                <a:spcBef>
                  <a:spcPct val="0"/>
                </a:spcBef>
                <a:spcAft>
                  <a:spcPct val="0"/>
                </a:spcAft>
                <a:buFont typeface="Arial" charset="0"/>
                <a:defRPr sz="1600" kern="1200">
                  <a:solidFill>
                    <a:schemeClr val="lt1"/>
                  </a:solidFill>
                  <a:latin typeface="+mn-lt"/>
                  <a:ea typeface="+mn-ea"/>
                  <a:cs typeface="+mn-cs"/>
                </a:defRPr>
              </a:lvl5pPr>
              <a:lvl6pPr marL="857021" algn="l" defTabSz="342809" rtl="0" eaLnBrk="1" latinLnBrk="0" hangingPunct="1">
                <a:defRPr sz="1600" kern="1200">
                  <a:solidFill>
                    <a:schemeClr val="lt1"/>
                  </a:solidFill>
                  <a:latin typeface="+mn-lt"/>
                  <a:ea typeface="+mn-ea"/>
                  <a:cs typeface="+mn-cs"/>
                </a:defRPr>
              </a:lvl6pPr>
              <a:lvl7pPr marL="1028426" algn="l" defTabSz="342809" rtl="0" eaLnBrk="1" latinLnBrk="0" hangingPunct="1">
                <a:defRPr sz="1600" kern="1200">
                  <a:solidFill>
                    <a:schemeClr val="lt1"/>
                  </a:solidFill>
                  <a:latin typeface="+mn-lt"/>
                  <a:ea typeface="+mn-ea"/>
                  <a:cs typeface="+mn-cs"/>
                </a:defRPr>
              </a:lvl7pPr>
              <a:lvl8pPr marL="1199830" algn="l" defTabSz="342809" rtl="0" eaLnBrk="1" latinLnBrk="0" hangingPunct="1">
                <a:defRPr sz="1600" kern="1200">
                  <a:solidFill>
                    <a:schemeClr val="lt1"/>
                  </a:solidFill>
                  <a:latin typeface="+mn-lt"/>
                  <a:ea typeface="+mn-ea"/>
                  <a:cs typeface="+mn-cs"/>
                </a:defRPr>
              </a:lvl8pPr>
              <a:lvl9pPr marL="1371234" algn="l" defTabSz="342809" rtl="0" eaLnBrk="1" latinLnBrk="0" hangingPunct="1">
                <a:defRPr sz="1600" kern="1200">
                  <a:solidFill>
                    <a:schemeClr val="lt1"/>
                  </a:solidFill>
                  <a:latin typeface="+mn-lt"/>
                  <a:ea typeface="+mn-ea"/>
                  <a:cs typeface="+mn-cs"/>
                </a:defRPr>
              </a:lvl9pPr>
            </a:lstStyle>
            <a:p>
              <a:pPr algn="ctr" defTabSz="1083180">
                <a:lnSpc>
                  <a:spcPct val="90000"/>
                </a:lnSpc>
                <a:spcAft>
                  <a:spcPct val="35000"/>
                </a:spcAft>
                <a:defRPr/>
              </a:pPr>
              <a:endParaRPr lang="zh-CN" altLang="en-US" sz="2400"/>
            </a:p>
          </p:txBody>
        </p:sp>
        <p:sp>
          <p:nvSpPr>
            <p:cNvPr id="17" name="TextBox 6"/>
            <p:cNvSpPr>
              <a:spLocks noChangeArrowheads="1"/>
            </p:cNvSpPr>
            <p:nvPr/>
          </p:nvSpPr>
          <p:spPr bwMode="auto">
            <a:xfrm>
              <a:off x="2337983" y="6502880"/>
              <a:ext cx="1797947" cy="155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1pPr>
              <a:lvl2pPr marL="408275" indent="-236871"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2pPr>
              <a:lvl3pPr marL="816551" indent="-473742"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3pPr>
              <a:lvl4pPr marL="1224231" indent="-710019"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4pPr>
              <a:lvl5pPr marL="1632507" indent="-946890"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5pPr>
              <a:lvl6pPr marL="857021" algn="l" defTabSz="342809" rtl="0" eaLnBrk="1" latinLnBrk="0" hangingPunct="1">
                <a:defRPr sz="1600" kern="1200">
                  <a:solidFill>
                    <a:schemeClr val="tx1"/>
                  </a:solidFill>
                  <a:latin typeface="Arial" charset="0"/>
                  <a:ea typeface="宋体" charset="-122"/>
                  <a:cs typeface="+mn-cs"/>
                </a:defRPr>
              </a:lvl6pPr>
              <a:lvl7pPr marL="1028426" algn="l" defTabSz="342809" rtl="0" eaLnBrk="1" latinLnBrk="0" hangingPunct="1">
                <a:defRPr sz="1600" kern="1200">
                  <a:solidFill>
                    <a:schemeClr val="tx1"/>
                  </a:solidFill>
                  <a:latin typeface="Arial" charset="0"/>
                  <a:ea typeface="宋体" charset="-122"/>
                  <a:cs typeface="+mn-cs"/>
                </a:defRPr>
              </a:lvl7pPr>
              <a:lvl8pPr marL="1199830" algn="l" defTabSz="342809" rtl="0" eaLnBrk="1" latinLnBrk="0" hangingPunct="1">
                <a:defRPr sz="1600" kern="1200">
                  <a:solidFill>
                    <a:schemeClr val="tx1"/>
                  </a:solidFill>
                  <a:latin typeface="Arial" charset="0"/>
                  <a:ea typeface="宋体" charset="-122"/>
                  <a:cs typeface="+mn-cs"/>
                </a:defRPr>
              </a:lvl8pPr>
              <a:lvl9pPr marL="1371234" algn="l" defTabSz="342809" rtl="0" eaLnBrk="1" latinLnBrk="0" hangingPunct="1">
                <a:defRPr sz="1600" kern="1200">
                  <a:solidFill>
                    <a:schemeClr val="tx1"/>
                  </a:solidFill>
                  <a:latin typeface="Arial" charset="0"/>
                  <a:ea typeface="宋体" charset="-122"/>
                  <a:cs typeface="+mn-cs"/>
                </a:defRPr>
              </a:lvl9pPr>
            </a:lstStyle>
            <a:p>
              <a:r>
                <a:rPr lang="zh-CN" altLang="en-US" dirty="0" smtClean="0">
                  <a:solidFill>
                    <a:schemeClr val="bg1"/>
                  </a:solidFill>
                  <a:latin typeface="方正兰亭黑_GBK" pitchFamily="2" charset="-122"/>
                  <a:ea typeface="方正兰亭黑_GBK" pitchFamily="2" charset="-122"/>
                  <a:sym typeface="BellCent NamNum BT" pitchFamily="34" charset="0"/>
                </a:rPr>
                <a:t>深加工厂</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18" name="组合 17"/>
          <p:cNvGrpSpPr>
            <a:grpSpLocks/>
          </p:cNvGrpSpPr>
          <p:nvPr/>
        </p:nvGrpSpPr>
        <p:grpSpPr bwMode="auto">
          <a:xfrm>
            <a:off x="6058767" y="4365882"/>
            <a:ext cx="939937" cy="939890"/>
            <a:chOff x="1709507" y="5924363"/>
            <a:chExt cx="2506440" cy="2506441"/>
          </a:xfrm>
        </p:grpSpPr>
        <p:sp>
          <p:nvSpPr>
            <p:cNvPr id="19" name="任意多边形 18"/>
            <p:cNvSpPr/>
            <p:nvPr/>
          </p:nvSpPr>
          <p:spPr>
            <a:xfrm>
              <a:off x="1709507" y="5924363"/>
              <a:ext cx="2506440" cy="2506441"/>
            </a:xfrm>
            <a:custGeom>
              <a:avLst/>
              <a:gdLst>
                <a:gd name="connsiteX0" fmla="*/ 0 w 2095636"/>
                <a:gd name="connsiteY0" fmla="*/ 1047818 h 2095636"/>
                <a:gd name="connsiteX1" fmla="*/ 1047818 w 2095636"/>
                <a:gd name="connsiteY1" fmla="*/ 0 h 2095636"/>
                <a:gd name="connsiteX2" fmla="*/ 2095636 w 2095636"/>
                <a:gd name="connsiteY2" fmla="*/ 1047818 h 2095636"/>
                <a:gd name="connsiteX3" fmla="*/ 1047818 w 2095636"/>
                <a:gd name="connsiteY3" fmla="*/ 2095636 h 2095636"/>
                <a:gd name="connsiteX4" fmla="*/ 0 w 2095636"/>
                <a:gd name="connsiteY4" fmla="*/ 1047818 h 2095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5636" h="2095636">
                  <a:moveTo>
                    <a:pt x="0" y="1047818"/>
                  </a:moveTo>
                  <a:cubicBezTo>
                    <a:pt x="0" y="469124"/>
                    <a:pt x="469124" y="0"/>
                    <a:pt x="1047818" y="0"/>
                  </a:cubicBezTo>
                  <a:cubicBezTo>
                    <a:pt x="1626512" y="0"/>
                    <a:pt x="2095636" y="469124"/>
                    <a:pt x="2095636" y="1047818"/>
                  </a:cubicBezTo>
                  <a:cubicBezTo>
                    <a:pt x="2095636" y="1626512"/>
                    <a:pt x="1626512" y="2095636"/>
                    <a:pt x="1047818" y="2095636"/>
                  </a:cubicBezTo>
                  <a:cubicBezTo>
                    <a:pt x="469124" y="2095636"/>
                    <a:pt x="0" y="1626512"/>
                    <a:pt x="0" y="1047818"/>
                  </a:cubicBezTo>
                  <a:close/>
                </a:path>
              </a:pathLst>
            </a:custGeom>
            <a:solidFill>
              <a:srgbClr val="159BFF"/>
            </a:solidFill>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lIns="462280" tIns="462280" rIns="462280" bIns="462280" spcCol="1270" anchor="ctr"/>
            <a:lstStyle>
              <a:defPPr>
                <a:defRPr lang="zh-CN"/>
              </a:defPPr>
              <a:lvl1pPr algn="l" defTabSz="816551" rtl="0" fontAlgn="base">
                <a:spcBef>
                  <a:spcPct val="0"/>
                </a:spcBef>
                <a:spcAft>
                  <a:spcPct val="0"/>
                </a:spcAft>
                <a:buFont typeface="Arial" charset="0"/>
                <a:defRPr sz="1600" kern="1200">
                  <a:solidFill>
                    <a:schemeClr val="lt1"/>
                  </a:solidFill>
                  <a:latin typeface="+mn-lt"/>
                  <a:ea typeface="+mn-ea"/>
                  <a:cs typeface="+mn-cs"/>
                </a:defRPr>
              </a:lvl1pPr>
              <a:lvl2pPr marL="408275" indent="-236871" algn="l" defTabSz="816551" rtl="0" fontAlgn="base">
                <a:spcBef>
                  <a:spcPct val="0"/>
                </a:spcBef>
                <a:spcAft>
                  <a:spcPct val="0"/>
                </a:spcAft>
                <a:buFont typeface="Arial" charset="0"/>
                <a:defRPr sz="1600" kern="1200">
                  <a:solidFill>
                    <a:schemeClr val="lt1"/>
                  </a:solidFill>
                  <a:latin typeface="+mn-lt"/>
                  <a:ea typeface="+mn-ea"/>
                  <a:cs typeface="+mn-cs"/>
                </a:defRPr>
              </a:lvl2pPr>
              <a:lvl3pPr marL="816551" indent="-473742" algn="l" defTabSz="816551" rtl="0" fontAlgn="base">
                <a:spcBef>
                  <a:spcPct val="0"/>
                </a:spcBef>
                <a:spcAft>
                  <a:spcPct val="0"/>
                </a:spcAft>
                <a:buFont typeface="Arial" charset="0"/>
                <a:defRPr sz="1600" kern="1200">
                  <a:solidFill>
                    <a:schemeClr val="lt1"/>
                  </a:solidFill>
                  <a:latin typeface="+mn-lt"/>
                  <a:ea typeface="+mn-ea"/>
                  <a:cs typeface="+mn-cs"/>
                </a:defRPr>
              </a:lvl3pPr>
              <a:lvl4pPr marL="1224231" indent="-710019" algn="l" defTabSz="816551" rtl="0" fontAlgn="base">
                <a:spcBef>
                  <a:spcPct val="0"/>
                </a:spcBef>
                <a:spcAft>
                  <a:spcPct val="0"/>
                </a:spcAft>
                <a:buFont typeface="Arial" charset="0"/>
                <a:defRPr sz="1600" kern="1200">
                  <a:solidFill>
                    <a:schemeClr val="lt1"/>
                  </a:solidFill>
                  <a:latin typeface="+mn-lt"/>
                  <a:ea typeface="+mn-ea"/>
                  <a:cs typeface="+mn-cs"/>
                </a:defRPr>
              </a:lvl4pPr>
              <a:lvl5pPr marL="1632507" indent="-946890" algn="l" defTabSz="816551" rtl="0" fontAlgn="base">
                <a:spcBef>
                  <a:spcPct val="0"/>
                </a:spcBef>
                <a:spcAft>
                  <a:spcPct val="0"/>
                </a:spcAft>
                <a:buFont typeface="Arial" charset="0"/>
                <a:defRPr sz="1600" kern="1200">
                  <a:solidFill>
                    <a:schemeClr val="lt1"/>
                  </a:solidFill>
                  <a:latin typeface="+mn-lt"/>
                  <a:ea typeface="+mn-ea"/>
                  <a:cs typeface="+mn-cs"/>
                </a:defRPr>
              </a:lvl5pPr>
              <a:lvl6pPr marL="857021" algn="l" defTabSz="342809" rtl="0" eaLnBrk="1" latinLnBrk="0" hangingPunct="1">
                <a:defRPr sz="1600" kern="1200">
                  <a:solidFill>
                    <a:schemeClr val="lt1"/>
                  </a:solidFill>
                  <a:latin typeface="+mn-lt"/>
                  <a:ea typeface="+mn-ea"/>
                  <a:cs typeface="+mn-cs"/>
                </a:defRPr>
              </a:lvl6pPr>
              <a:lvl7pPr marL="1028426" algn="l" defTabSz="342809" rtl="0" eaLnBrk="1" latinLnBrk="0" hangingPunct="1">
                <a:defRPr sz="1600" kern="1200">
                  <a:solidFill>
                    <a:schemeClr val="lt1"/>
                  </a:solidFill>
                  <a:latin typeface="+mn-lt"/>
                  <a:ea typeface="+mn-ea"/>
                  <a:cs typeface="+mn-cs"/>
                </a:defRPr>
              </a:lvl7pPr>
              <a:lvl8pPr marL="1199830" algn="l" defTabSz="342809" rtl="0" eaLnBrk="1" latinLnBrk="0" hangingPunct="1">
                <a:defRPr sz="1600" kern="1200">
                  <a:solidFill>
                    <a:schemeClr val="lt1"/>
                  </a:solidFill>
                  <a:latin typeface="+mn-lt"/>
                  <a:ea typeface="+mn-ea"/>
                  <a:cs typeface="+mn-cs"/>
                </a:defRPr>
              </a:lvl8pPr>
              <a:lvl9pPr marL="1371234" algn="l" defTabSz="342809" rtl="0" eaLnBrk="1" latinLnBrk="0" hangingPunct="1">
                <a:defRPr sz="1600" kern="1200">
                  <a:solidFill>
                    <a:schemeClr val="lt1"/>
                  </a:solidFill>
                  <a:latin typeface="+mn-lt"/>
                  <a:ea typeface="+mn-ea"/>
                  <a:cs typeface="+mn-cs"/>
                </a:defRPr>
              </a:lvl9pPr>
            </a:lstStyle>
            <a:p>
              <a:pPr algn="ctr" defTabSz="1083180">
                <a:lnSpc>
                  <a:spcPct val="90000"/>
                </a:lnSpc>
                <a:spcAft>
                  <a:spcPct val="35000"/>
                </a:spcAft>
                <a:defRPr/>
              </a:pPr>
              <a:endParaRPr lang="zh-CN" altLang="en-US" sz="2400"/>
            </a:p>
          </p:txBody>
        </p:sp>
        <p:sp>
          <p:nvSpPr>
            <p:cNvPr id="20" name="TextBox 6"/>
            <p:cNvSpPr>
              <a:spLocks noChangeArrowheads="1"/>
            </p:cNvSpPr>
            <p:nvPr/>
          </p:nvSpPr>
          <p:spPr bwMode="auto">
            <a:xfrm>
              <a:off x="2132516" y="6420398"/>
              <a:ext cx="1660417" cy="155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1pPr>
              <a:lvl2pPr marL="408275" indent="-236871"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2pPr>
              <a:lvl3pPr marL="816551" indent="-473742"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3pPr>
              <a:lvl4pPr marL="1224231" indent="-710019"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4pPr>
              <a:lvl5pPr marL="1632507" indent="-946890" algn="l" defTabSz="816551" rtl="0" fontAlgn="base">
                <a:spcBef>
                  <a:spcPct val="0"/>
                </a:spcBef>
                <a:spcAft>
                  <a:spcPct val="0"/>
                </a:spcAft>
                <a:buFont typeface="Arial" charset="0"/>
                <a:defRPr sz="1600" kern="1200">
                  <a:solidFill>
                    <a:schemeClr val="tx1"/>
                  </a:solidFill>
                  <a:latin typeface="Arial" charset="0"/>
                  <a:ea typeface="宋体" charset="-122"/>
                  <a:cs typeface="+mn-cs"/>
                </a:defRPr>
              </a:lvl5pPr>
              <a:lvl6pPr marL="857021" algn="l" defTabSz="342809" rtl="0" eaLnBrk="1" latinLnBrk="0" hangingPunct="1">
                <a:defRPr sz="1600" kern="1200">
                  <a:solidFill>
                    <a:schemeClr val="tx1"/>
                  </a:solidFill>
                  <a:latin typeface="Arial" charset="0"/>
                  <a:ea typeface="宋体" charset="-122"/>
                  <a:cs typeface="+mn-cs"/>
                </a:defRPr>
              </a:lvl6pPr>
              <a:lvl7pPr marL="1028426" algn="l" defTabSz="342809" rtl="0" eaLnBrk="1" latinLnBrk="0" hangingPunct="1">
                <a:defRPr sz="1600" kern="1200">
                  <a:solidFill>
                    <a:schemeClr val="tx1"/>
                  </a:solidFill>
                  <a:latin typeface="Arial" charset="0"/>
                  <a:ea typeface="宋体" charset="-122"/>
                  <a:cs typeface="+mn-cs"/>
                </a:defRPr>
              </a:lvl7pPr>
              <a:lvl8pPr marL="1199830" algn="l" defTabSz="342809" rtl="0" eaLnBrk="1" latinLnBrk="0" hangingPunct="1">
                <a:defRPr sz="1600" kern="1200">
                  <a:solidFill>
                    <a:schemeClr val="tx1"/>
                  </a:solidFill>
                  <a:latin typeface="Arial" charset="0"/>
                  <a:ea typeface="宋体" charset="-122"/>
                  <a:cs typeface="+mn-cs"/>
                </a:defRPr>
              </a:lvl8pPr>
              <a:lvl9pPr marL="1371234" algn="l" defTabSz="342809" rtl="0" eaLnBrk="1" latinLnBrk="0" hangingPunct="1">
                <a:defRPr sz="1600" kern="1200">
                  <a:solidFill>
                    <a:schemeClr val="tx1"/>
                  </a:solidFill>
                  <a:latin typeface="Arial" charset="0"/>
                  <a:ea typeface="宋体" charset="-122"/>
                  <a:cs typeface="+mn-cs"/>
                </a:defRPr>
              </a:lvl9pPr>
            </a:lstStyle>
            <a:p>
              <a:r>
                <a:rPr lang="zh-CN" altLang="en-US" dirty="0" smtClean="0">
                  <a:solidFill>
                    <a:schemeClr val="bg1"/>
                  </a:solidFill>
                  <a:latin typeface="方正兰亭黑_GBK" pitchFamily="2" charset="-122"/>
                  <a:ea typeface="方正兰亭黑_GBK" pitchFamily="2" charset="-122"/>
                  <a:sym typeface="BellCent NamNum BT" pitchFamily="34" charset="0"/>
                </a:rPr>
                <a:t>专业团队</a:t>
              </a:r>
              <a:endParaRPr lang="en-US" dirty="0">
                <a:solidFill>
                  <a:schemeClr val="bg1"/>
                </a:solidFill>
                <a:latin typeface="方正兰亭黑_GBK" pitchFamily="2" charset="-122"/>
                <a:ea typeface="方正兰亭黑_GBK" pitchFamily="2" charset="-122"/>
                <a:sym typeface="BellCent NamNum BT" pitchFamily="34" charset="0"/>
              </a:endParaRPr>
            </a:p>
          </p:txBody>
        </p:sp>
      </p:grpSp>
      <p:grpSp>
        <p:nvGrpSpPr>
          <p:cNvPr id="23" name="组合 22"/>
          <p:cNvGrpSpPr/>
          <p:nvPr/>
        </p:nvGrpSpPr>
        <p:grpSpPr>
          <a:xfrm>
            <a:off x="5724128" y="2418590"/>
            <a:ext cx="1512168" cy="1506330"/>
            <a:chOff x="6325592" y="2418590"/>
            <a:chExt cx="1512168" cy="1506330"/>
          </a:xfrm>
        </p:grpSpPr>
        <p:pic>
          <p:nvPicPr>
            <p:cNvPr id="3075" name="Picture 3" descr="C:\Users\wky\Desktop\1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7232" y="2446174"/>
              <a:ext cx="1455128" cy="1419438"/>
            </a:xfrm>
            <a:prstGeom prst="rect">
              <a:avLst/>
            </a:prstGeom>
            <a:noFill/>
            <a:extLst>
              <a:ext uri="{909E8E84-426E-40DD-AFC4-6F175D3DCCD1}">
                <a14:hiddenFill xmlns:a14="http://schemas.microsoft.com/office/drawing/2010/main">
                  <a:solidFill>
                    <a:srgbClr val="FFFFFF"/>
                  </a:solidFill>
                </a14:hiddenFill>
              </a:ext>
            </a:extLst>
          </p:spPr>
        </p:pic>
        <p:sp>
          <p:nvSpPr>
            <p:cNvPr id="22" name="椭圆 21"/>
            <p:cNvSpPr/>
            <p:nvPr/>
          </p:nvSpPr>
          <p:spPr>
            <a:xfrm>
              <a:off x="6325592" y="2418590"/>
              <a:ext cx="1512168" cy="1506330"/>
            </a:xfrm>
            <a:prstGeom prst="ellipse">
              <a:avLst/>
            </a:prstGeom>
            <a:solidFill>
              <a:schemeClr val="bg1">
                <a:alpha val="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右箭头 23"/>
          <p:cNvSpPr/>
          <p:nvPr/>
        </p:nvSpPr>
        <p:spPr>
          <a:xfrm>
            <a:off x="4860032" y="3037520"/>
            <a:ext cx="720080" cy="540060"/>
          </a:xfrm>
          <a:prstGeom prst="rightArrow">
            <a:avLst/>
          </a:prstGeom>
          <a:solidFill>
            <a:schemeClr val="bg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rot="10800000">
            <a:off x="7308304" y="3001516"/>
            <a:ext cx="360040" cy="540060"/>
          </a:xfrm>
          <a:prstGeom prst="rightArrow">
            <a:avLst/>
          </a:prstGeom>
          <a:solidFill>
            <a:schemeClr val="bg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右箭头 27"/>
          <p:cNvSpPr/>
          <p:nvPr/>
        </p:nvSpPr>
        <p:spPr>
          <a:xfrm rot="5400000">
            <a:off x="6354107" y="1903394"/>
            <a:ext cx="360040" cy="540060"/>
          </a:xfrm>
          <a:prstGeom prst="rightArrow">
            <a:avLst/>
          </a:prstGeom>
          <a:solidFill>
            <a:schemeClr val="bg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右箭头 28"/>
          <p:cNvSpPr/>
          <p:nvPr/>
        </p:nvSpPr>
        <p:spPr>
          <a:xfrm rot="16200000">
            <a:off x="6318194" y="3881518"/>
            <a:ext cx="360040" cy="540060"/>
          </a:xfrm>
          <a:prstGeom prst="rightArrow">
            <a:avLst/>
          </a:prstGeom>
          <a:solidFill>
            <a:schemeClr val="bg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78678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5"/>
          <p:cNvSpPr>
            <a:spLocks noChangeArrowheads="1"/>
          </p:cNvSpPr>
          <p:nvPr/>
        </p:nvSpPr>
        <p:spPr bwMode="auto">
          <a:xfrm>
            <a:off x="1379050" y="3605071"/>
            <a:ext cx="960703" cy="1736296"/>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4" name="任意多边形 193"/>
          <p:cNvSpPr>
            <a:spLocks noChangeArrowheads="1"/>
          </p:cNvSpPr>
          <p:nvPr/>
        </p:nvSpPr>
        <p:spPr bwMode="auto">
          <a:xfrm>
            <a:off x="1342703" y="1177131"/>
            <a:ext cx="972451" cy="1600676"/>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0" name="文本框 5"/>
          <p:cNvSpPr txBox="1"/>
          <p:nvPr/>
        </p:nvSpPr>
        <p:spPr>
          <a:xfrm>
            <a:off x="2339753" y="740807"/>
            <a:ext cx="6264695" cy="4708981"/>
          </a:xfrm>
          <a:prstGeom prst="rect">
            <a:avLst/>
          </a:prstGeom>
          <a:noFill/>
        </p:spPr>
        <p:txBody>
          <a:bodyPr wrap="square">
            <a:spAutoFit/>
          </a:bodyPr>
          <a:lstStyle/>
          <a:p>
            <a:pPr marL="363538" indent="-363538">
              <a:lnSpc>
                <a:spcPct val="150000"/>
              </a:lnSpc>
              <a:buFont typeface="Arial" charset="0"/>
              <a:buChar char="•"/>
              <a:defRPr/>
            </a:pPr>
            <a:r>
              <a:rPr lang="zh-CN" altLang="en-US" b="1" dirty="0" smtClean="0">
                <a:solidFill>
                  <a:srgbClr val="000000"/>
                </a:solidFill>
                <a:latin typeface="+mn-ea"/>
                <a:sym typeface="Arial" charset="0"/>
              </a:rPr>
              <a:t>调查时间：</a:t>
            </a:r>
            <a:r>
              <a:rPr lang="en-US" altLang="zh-CN" dirty="0" smtClean="0">
                <a:solidFill>
                  <a:srgbClr val="000000"/>
                </a:solidFill>
                <a:latin typeface="+mn-ea"/>
                <a:sym typeface="Arial" charset="0"/>
              </a:rPr>
              <a:t>2015</a:t>
            </a:r>
            <a:r>
              <a:rPr lang="zh-CN" altLang="en-US" dirty="0" smtClean="0">
                <a:solidFill>
                  <a:srgbClr val="000000"/>
                </a:solidFill>
                <a:latin typeface="+mn-ea"/>
                <a:sym typeface="Arial" charset="0"/>
              </a:rPr>
              <a:t>年</a:t>
            </a:r>
            <a:r>
              <a:rPr lang="en-US" altLang="zh-CN" dirty="0" smtClean="0">
                <a:solidFill>
                  <a:srgbClr val="000000"/>
                </a:solidFill>
                <a:latin typeface="+mn-ea"/>
                <a:sym typeface="Arial" charset="0"/>
              </a:rPr>
              <a:t>7</a:t>
            </a:r>
            <a:r>
              <a:rPr lang="zh-CN" altLang="en-US" dirty="0" smtClean="0">
                <a:solidFill>
                  <a:srgbClr val="000000"/>
                </a:solidFill>
                <a:latin typeface="+mn-ea"/>
                <a:sym typeface="Arial" charset="0"/>
              </a:rPr>
              <a:t>月</a:t>
            </a:r>
            <a:endParaRPr lang="en-US" altLang="zh-CN" dirty="0" smtClean="0">
              <a:solidFill>
                <a:srgbClr val="000000"/>
              </a:solidFill>
              <a:latin typeface="+mn-ea"/>
              <a:sym typeface="Arial" charset="0"/>
            </a:endParaRPr>
          </a:p>
          <a:p>
            <a:pPr marL="363538" indent="-363538">
              <a:lnSpc>
                <a:spcPct val="150000"/>
              </a:lnSpc>
              <a:buFont typeface="Arial" charset="0"/>
              <a:buChar char="•"/>
              <a:defRPr/>
            </a:pPr>
            <a:r>
              <a:rPr lang="zh-CN" altLang="en-US" b="1" dirty="0" smtClean="0">
                <a:solidFill>
                  <a:srgbClr val="000000"/>
                </a:solidFill>
                <a:latin typeface="+mn-ea"/>
                <a:sym typeface="Arial" charset="0"/>
              </a:rPr>
              <a:t>调查范围：</a:t>
            </a:r>
            <a:r>
              <a:rPr lang="zh-CN" altLang="en-US" dirty="0" smtClean="0">
                <a:solidFill>
                  <a:srgbClr val="000000"/>
                </a:solidFill>
                <a:latin typeface="+mn-ea"/>
                <a:sym typeface="Arial" charset="0"/>
              </a:rPr>
              <a:t>海南槟榔主产区，调查样本覆盖琼海、万宁、陵水、琼中、屯昌、定安六市县</a:t>
            </a:r>
            <a:endParaRPr lang="en-US" altLang="zh-CN" dirty="0">
              <a:solidFill>
                <a:srgbClr val="000000"/>
              </a:solidFill>
              <a:latin typeface="+mn-ea"/>
              <a:sym typeface="Arial" charset="0"/>
            </a:endParaRPr>
          </a:p>
          <a:p>
            <a:pPr marL="363538" indent="-363538">
              <a:lnSpc>
                <a:spcPct val="150000"/>
              </a:lnSpc>
              <a:buFont typeface="Arial" charset="0"/>
              <a:buChar char="•"/>
              <a:defRPr/>
            </a:pPr>
            <a:r>
              <a:rPr lang="zh-CN" altLang="en-US" b="1" dirty="0" smtClean="0">
                <a:solidFill>
                  <a:srgbClr val="000000"/>
                </a:solidFill>
                <a:latin typeface="+mn-ea"/>
                <a:sym typeface="Arial" charset="0"/>
              </a:rPr>
              <a:t>调查样本：</a:t>
            </a:r>
            <a:r>
              <a:rPr lang="en-US" altLang="zh-CN" dirty="0" smtClean="0">
                <a:solidFill>
                  <a:srgbClr val="000000"/>
                </a:solidFill>
                <a:latin typeface="+mn-ea"/>
                <a:sym typeface="Arial" charset="0"/>
              </a:rPr>
              <a:t>180</a:t>
            </a:r>
            <a:r>
              <a:rPr lang="zh-CN" altLang="en-US" dirty="0" smtClean="0">
                <a:solidFill>
                  <a:srgbClr val="000000"/>
                </a:solidFill>
                <a:latin typeface="+mn-ea"/>
                <a:sym typeface="Arial" charset="0"/>
              </a:rPr>
              <a:t>个，每市县</a:t>
            </a:r>
            <a:r>
              <a:rPr lang="en-US" altLang="zh-CN" dirty="0" smtClean="0">
                <a:solidFill>
                  <a:srgbClr val="000000"/>
                </a:solidFill>
                <a:latin typeface="+mn-ea"/>
                <a:sym typeface="Arial" charset="0"/>
              </a:rPr>
              <a:t>30</a:t>
            </a:r>
            <a:r>
              <a:rPr lang="zh-CN" altLang="en-US" dirty="0" smtClean="0">
                <a:solidFill>
                  <a:srgbClr val="000000"/>
                </a:solidFill>
                <a:latin typeface="+mn-ea"/>
                <a:sym typeface="Arial" charset="0"/>
              </a:rPr>
              <a:t>个</a:t>
            </a:r>
            <a:endParaRPr lang="en-US" altLang="zh-CN" dirty="0">
              <a:solidFill>
                <a:srgbClr val="000000"/>
              </a:solidFill>
              <a:latin typeface="+mn-ea"/>
              <a:sym typeface="Arial" charset="0"/>
            </a:endParaRPr>
          </a:p>
          <a:p>
            <a:pPr marL="360363" indent="-360363">
              <a:lnSpc>
                <a:spcPct val="150000"/>
              </a:lnSpc>
              <a:buFont typeface="Arial" charset="0"/>
              <a:buChar char="•"/>
              <a:defRPr/>
            </a:pPr>
            <a:r>
              <a:rPr lang="zh-CN" altLang="en-US" b="1" dirty="0" smtClean="0">
                <a:solidFill>
                  <a:srgbClr val="000000"/>
                </a:solidFill>
                <a:latin typeface="+mn-ea"/>
                <a:sym typeface="Arial" charset="0"/>
              </a:rPr>
              <a:t>调查对象：</a:t>
            </a:r>
            <a:r>
              <a:rPr lang="zh-CN" altLang="en-US" dirty="0" smtClean="0">
                <a:solidFill>
                  <a:srgbClr val="000000"/>
                </a:solidFill>
                <a:latin typeface="+mn-ea"/>
                <a:sym typeface="Arial" charset="0"/>
              </a:rPr>
              <a:t>槟榔园面积在</a:t>
            </a:r>
            <a:r>
              <a:rPr lang="en-US" altLang="zh-CN" dirty="0" smtClean="0">
                <a:solidFill>
                  <a:srgbClr val="000000"/>
                </a:solidFill>
                <a:latin typeface="+mn-ea"/>
                <a:sym typeface="Arial" charset="0"/>
              </a:rPr>
              <a:t>50</a:t>
            </a:r>
            <a:r>
              <a:rPr lang="zh-CN" altLang="en-US" dirty="0" smtClean="0">
                <a:solidFill>
                  <a:srgbClr val="000000"/>
                </a:solidFill>
                <a:latin typeface="+mn-ea"/>
                <a:sym typeface="Arial" charset="0"/>
              </a:rPr>
              <a:t>亩以上的种植户。</a:t>
            </a:r>
            <a:endParaRPr lang="en-US" altLang="zh-CN" dirty="0">
              <a:solidFill>
                <a:srgbClr val="000000"/>
              </a:solidFill>
              <a:latin typeface="+mn-ea"/>
              <a:sym typeface="Arial" charset="0"/>
            </a:endParaRPr>
          </a:p>
          <a:p>
            <a:pPr marL="363538" indent="-363538">
              <a:lnSpc>
                <a:spcPct val="150000"/>
              </a:lnSpc>
              <a:buFont typeface="Arial" charset="0"/>
              <a:buChar char="•"/>
              <a:defRPr/>
            </a:pPr>
            <a:r>
              <a:rPr lang="zh-CN" altLang="en-US" b="1" dirty="0" smtClean="0">
                <a:solidFill>
                  <a:srgbClr val="000000"/>
                </a:solidFill>
                <a:latin typeface="+mn-ea"/>
                <a:sym typeface="Arial" charset="0"/>
              </a:rPr>
              <a:t>调查抽样：</a:t>
            </a:r>
            <a:r>
              <a:rPr lang="zh-CN" altLang="en-US" dirty="0" smtClean="0">
                <a:solidFill>
                  <a:srgbClr val="000000"/>
                </a:solidFill>
                <a:latin typeface="+mn-ea"/>
                <a:sym typeface="Arial" charset="0"/>
              </a:rPr>
              <a:t>分层随机抽样，槟榔园的抽取兼顾山地、坡地和平地几种类型，同时兼顾自有土地种植和租地种植。</a:t>
            </a:r>
            <a:endParaRPr lang="en-US" altLang="zh-CN" dirty="0">
              <a:solidFill>
                <a:srgbClr val="000000"/>
              </a:solidFill>
              <a:latin typeface="+mn-ea"/>
              <a:sym typeface="Arial" charset="0"/>
            </a:endParaRPr>
          </a:p>
          <a:p>
            <a:pPr marL="358775" indent="-358775">
              <a:lnSpc>
                <a:spcPct val="150000"/>
              </a:lnSpc>
              <a:buFont typeface="Arial" charset="0"/>
              <a:buChar char="•"/>
              <a:defRPr/>
            </a:pPr>
            <a:r>
              <a:rPr lang="zh-CN" altLang="en-US" b="1" dirty="0" smtClean="0">
                <a:solidFill>
                  <a:srgbClr val="000000"/>
                </a:solidFill>
                <a:latin typeface="+mn-ea"/>
                <a:sym typeface="Arial" charset="0"/>
              </a:rPr>
              <a:t>说明：</a:t>
            </a:r>
            <a:r>
              <a:rPr lang="zh-CN" altLang="en-US" dirty="0" smtClean="0">
                <a:solidFill>
                  <a:srgbClr val="000000"/>
                </a:solidFill>
                <a:latin typeface="+mn-ea"/>
                <a:sym typeface="Arial" charset="0"/>
              </a:rPr>
              <a:t>调查范围和对象不是全海南槟榔种植户，故本次调查结果与全省调查的结果有所差异。</a:t>
            </a:r>
            <a:endParaRPr lang="zh-CN" altLang="en-US" noProof="1">
              <a:latin typeface="+mn-ea"/>
            </a:endParaRPr>
          </a:p>
        </p:txBody>
      </p:sp>
      <p:sp>
        <p:nvSpPr>
          <p:cNvPr id="21" name="圆角矩形 1"/>
          <p:cNvSpPr>
            <a:spLocks noChangeArrowheads="1"/>
          </p:cNvSpPr>
          <p:nvPr/>
        </p:nvSpPr>
        <p:spPr bwMode="auto">
          <a:xfrm>
            <a:off x="323529" y="2777807"/>
            <a:ext cx="1019175"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种 植 </a:t>
            </a:r>
          </a:p>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环 节</a:t>
            </a:r>
          </a:p>
        </p:txBody>
      </p:sp>
      <p:pic>
        <p:nvPicPr>
          <p:cNvPr id="2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接连接符 2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1016113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27784" y="1057300"/>
            <a:ext cx="5503336" cy="3785652"/>
          </a:xfrm>
          <a:prstGeom prst="rect">
            <a:avLst/>
          </a:prstGeom>
        </p:spPr>
        <p:txBody>
          <a:bodyPr wrap="square">
            <a:spAutoFit/>
          </a:bodyPr>
          <a:lstStyle/>
          <a:p>
            <a:pPr marL="342900" indent="-342900">
              <a:lnSpc>
                <a:spcPct val="200000"/>
              </a:lnSpc>
              <a:buFont typeface="Arial" panose="020B0604020202020204" pitchFamily="34" charset="0"/>
              <a:buChar char="•"/>
            </a:pPr>
            <a:r>
              <a:rPr lang="zh-CN" altLang="en-US" dirty="0" smtClean="0">
                <a:latin typeface="+mn-ea"/>
              </a:rPr>
              <a:t>种源杂乱无序；</a:t>
            </a:r>
            <a:endParaRPr lang="en-US" altLang="zh-CN" dirty="0" smtClean="0">
              <a:latin typeface="+mn-ea"/>
            </a:endParaRPr>
          </a:p>
          <a:p>
            <a:pPr marL="342900" indent="-342900">
              <a:lnSpc>
                <a:spcPct val="200000"/>
              </a:lnSpc>
              <a:buFont typeface="Arial" panose="020B0604020202020204" pitchFamily="34" charset="0"/>
              <a:buChar char="•"/>
            </a:pPr>
            <a:r>
              <a:rPr lang="zh-CN" altLang="en-US" dirty="0" smtClean="0">
                <a:latin typeface="+mn-ea"/>
              </a:rPr>
              <a:t>田间管理技术缺乏；</a:t>
            </a:r>
            <a:endParaRPr lang="en-US" altLang="zh-CN" dirty="0" smtClean="0">
              <a:latin typeface="+mn-ea"/>
            </a:endParaRPr>
          </a:p>
          <a:p>
            <a:pPr marL="342900" indent="-342900">
              <a:lnSpc>
                <a:spcPct val="200000"/>
              </a:lnSpc>
              <a:buFont typeface="Arial" panose="020B0604020202020204" pitchFamily="34" charset="0"/>
              <a:buChar char="•"/>
            </a:pPr>
            <a:r>
              <a:rPr lang="zh-CN" altLang="en-US" dirty="0" smtClean="0">
                <a:latin typeface="+mn-ea"/>
              </a:rPr>
              <a:t>病虫害肆虐，对黄化病束手无策；</a:t>
            </a:r>
            <a:endParaRPr lang="en-US" altLang="zh-CN" dirty="0" smtClean="0">
              <a:latin typeface="+mn-ea"/>
            </a:endParaRPr>
          </a:p>
          <a:p>
            <a:pPr marL="342900" indent="-342900">
              <a:lnSpc>
                <a:spcPct val="200000"/>
              </a:lnSpc>
              <a:buFont typeface="Arial" panose="020B0604020202020204" pitchFamily="34" charset="0"/>
              <a:buChar char="•"/>
            </a:pPr>
            <a:r>
              <a:rPr lang="zh-CN" altLang="en-US" dirty="0" smtClean="0">
                <a:latin typeface="+mn-ea"/>
              </a:rPr>
              <a:t>槟榔种植管理粗放，重种重收轻管，靠天吃饭现象普遍；</a:t>
            </a:r>
            <a:endParaRPr lang="en-US" altLang="zh-CN" dirty="0" smtClean="0">
              <a:latin typeface="+mn-ea"/>
            </a:endParaRPr>
          </a:p>
          <a:p>
            <a:pPr marL="342900" indent="-342900">
              <a:lnSpc>
                <a:spcPct val="200000"/>
              </a:lnSpc>
              <a:buFont typeface="Arial" panose="020B0604020202020204" pitchFamily="34" charset="0"/>
              <a:buChar char="•"/>
            </a:pPr>
            <a:r>
              <a:rPr lang="zh-CN" altLang="en-US" dirty="0" smtClean="0">
                <a:latin typeface="+mn-ea"/>
              </a:rPr>
              <a:t>投入少，产量低；</a:t>
            </a:r>
            <a:endParaRPr lang="zh-CN" altLang="en-US" dirty="0">
              <a:latin typeface="+mn-ea"/>
            </a:endParaRPr>
          </a:p>
        </p:txBody>
      </p:sp>
      <p:sp>
        <p:nvSpPr>
          <p:cNvPr id="3" name="任意多边形 5"/>
          <p:cNvSpPr>
            <a:spLocks noChangeArrowheads="1"/>
          </p:cNvSpPr>
          <p:nvPr/>
        </p:nvSpPr>
        <p:spPr bwMode="auto">
          <a:xfrm>
            <a:off x="1631951" y="3845278"/>
            <a:ext cx="851817" cy="934861"/>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4" name="任意多边形 193"/>
          <p:cNvSpPr>
            <a:spLocks noChangeArrowheads="1"/>
          </p:cNvSpPr>
          <p:nvPr/>
        </p:nvSpPr>
        <p:spPr bwMode="auto">
          <a:xfrm>
            <a:off x="1631951" y="1509007"/>
            <a:ext cx="995833" cy="1509007"/>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3" name="圆角矩形 1"/>
          <p:cNvSpPr>
            <a:spLocks noChangeArrowheads="1"/>
          </p:cNvSpPr>
          <p:nvPr/>
        </p:nvSpPr>
        <p:spPr bwMode="auto">
          <a:xfrm>
            <a:off x="612776" y="3018015"/>
            <a:ext cx="1019175"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种 植 </a:t>
            </a:r>
          </a:p>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环 节</a:t>
            </a:r>
          </a:p>
        </p:txBody>
      </p:sp>
      <p:pic>
        <p:nvPicPr>
          <p:cNvPr id="2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直接连接符 23"/>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28353203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5"/>
          <p:cNvSpPr>
            <a:spLocks noChangeArrowheads="1"/>
          </p:cNvSpPr>
          <p:nvPr/>
        </p:nvSpPr>
        <p:spPr bwMode="auto">
          <a:xfrm>
            <a:off x="1631951" y="3845278"/>
            <a:ext cx="1066196" cy="812422"/>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4" name="任意多边形 193"/>
          <p:cNvSpPr>
            <a:spLocks noChangeArrowheads="1"/>
          </p:cNvSpPr>
          <p:nvPr/>
        </p:nvSpPr>
        <p:spPr bwMode="auto">
          <a:xfrm>
            <a:off x="1631951" y="1633363"/>
            <a:ext cx="1066196" cy="1384651"/>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3" name="圆角矩形 1"/>
          <p:cNvSpPr>
            <a:spLocks noChangeArrowheads="1"/>
          </p:cNvSpPr>
          <p:nvPr/>
        </p:nvSpPr>
        <p:spPr bwMode="auto">
          <a:xfrm>
            <a:off x="612776" y="3018015"/>
            <a:ext cx="1019175"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种 植 </a:t>
            </a:r>
          </a:p>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环 节</a:t>
            </a:r>
          </a:p>
        </p:txBody>
      </p:sp>
      <p:sp>
        <p:nvSpPr>
          <p:cNvPr id="22" name="矩形 21"/>
          <p:cNvSpPr/>
          <p:nvPr/>
        </p:nvSpPr>
        <p:spPr>
          <a:xfrm>
            <a:off x="2698147" y="1333713"/>
            <a:ext cx="5618269" cy="3323987"/>
          </a:xfrm>
          <a:prstGeom prst="rect">
            <a:avLst/>
          </a:prstGeom>
        </p:spPr>
        <p:txBody>
          <a:bodyPr wrap="square">
            <a:spAutoFit/>
          </a:bodyPr>
          <a:lstStyle/>
          <a:p>
            <a:pPr>
              <a:lnSpc>
                <a:spcPct val="150000"/>
              </a:lnSpc>
            </a:pPr>
            <a:r>
              <a:rPr lang="zh-CN" altLang="en-US" dirty="0" smtClean="0">
                <a:solidFill>
                  <a:srgbClr val="0070C0"/>
                </a:solidFill>
                <a:latin typeface="+mn-ea"/>
              </a:rPr>
              <a:t>槟榔园的生产设施配套不完善</a:t>
            </a:r>
            <a:endParaRPr lang="en-US" altLang="zh-CN" dirty="0" smtClean="0">
              <a:solidFill>
                <a:srgbClr val="0070C0"/>
              </a:solidFill>
              <a:latin typeface="+mn-ea"/>
            </a:endParaRPr>
          </a:p>
          <a:p>
            <a:pPr>
              <a:lnSpc>
                <a:spcPct val="150000"/>
              </a:lnSpc>
            </a:pPr>
            <a:r>
              <a:rPr lang="zh-CN" altLang="en-US" dirty="0" smtClean="0">
                <a:latin typeface="+mn-ea"/>
              </a:rPr>
              <a:t>水、电、路、农舍、灌溉设施等生产设施是农业生产的基本保障，从调查结果来看，很多槟榔园的生产设施配套不完善，无法满足槟榔生产的需要。通路率为</a:t>
            </a:r>
            <a:r>
              <a:rPr lang="zh-CN" altLang="en-US" u="sng" dirty="0" smtClean="0">
                <a:latin typeface="+mn-ea"/>
              </a:rPr>
              <a:t> </a:t>
            </a:r>
            <a:r>
              <a:rPr lang="en-US" u="sng" dirty="0" smtClean="0">
                <a:latin typeface="+mn-ea"/>
              </a:rPr>
              <a:t>63.3 </a:t>
            </a:r>
            <a:r>
              <a:rPr lang="en-US" dirty="0" smtClean="0">
                <a:latin typeface="+mn-ea"/>
              </a:rPr>
              <a:t>%</a:t>
            </a:r>
            <a:r>
              <a:rPr lang="zh-CN" altLang="en-US" dirty="0" smtClean="0">
                <a:latin typeface="+mn-ea"/>
              </a:rPr>
              <a:t>，通电率为</a:t>
            </a:r>
            <a:r>
              <a:rPr lang="zh-CN" altLang="en-US" u="sng" dirty="0" smtClean="0">
                <a:latin typeface="+mn-ea"/>
              </a:rPr>
              <a:t> </a:t>
            </a:r>
            <a:r>
              <a:rPr lang="en-US" u="sng" dirty="0" smtClean="0">
                <a:latin typeface="+mn-ea"/>
              </a:rPr>
              <a:t>11.7 </a:t>
            </a:r>
            <a:r>
              <a:rPr lang="en-US" dirty="0" smtClean="0">
                <a:latin typeface="+mn-ea"/>
              </a:rPr>
              <a:t>%</a:t>
            </a:r>
            <a:r>
              <a:rPr lang="zh-CN" altLang="en-US" dirty="0" smtClean="0">
                <a:latin typeface="+mn-ea"/>
              </a:rPr>
              <a:t>，有</a:t>
            </a:r>
            <a:r>
              <a:rPr lang="zh-CN" altLang="en-US" u="sng" dirty="0" smtClean="0">
                <a:latin typeface="+mn-ea"/>
              </a:rPr>
              <a:t> </a:t>
            </a:r>
            <a:r>
              <a:rPr lang="en-US" u="sng" dirty="0" smtClean="0">
                <a:latin typeface="+mn-ea"/>
              </a:rPr>
              <a:t>12.2 </a:t>
            </a:r>
            <a:r>
              <a:rPr lang="en-US" dirty="0" smtClean="0">
                <a:latin typeface="+mn-ea"/>
              </a:rPr>
              <a:t>%</a:t>
            </a:r>
            <a:r>
              <a:rPr lang="zh-CN" altLang="en-US" dirty="0" smtClean="0">
                <a:latin typeface="+mn-ea"/>
              </a:rPr>
              <a:t>的槟榔园铺设灌溉水管，有</a:t>
            </a:r>
            <a:r>
              <a:rPr lang="zh-CN" altLang="en-US" u="sng" dirty="0" smtClean="0">
                <a:latin typeface="+mn-ea"/>
              </a:rPr>
              <a:t> </a:t>
            </a:r>
            <a:r>
              <a:rPr lang="en-US" u="sng" dirty="0" smtClean="0">
                <a:latin typeface="+mn-ea"/>
              </a:rPr>
              <a:t>40  </a:t>
            </a:r>
            <a:r>
              <a:rPr lang="en-US" dirty="0" smtClean="0">
                <a:latin typeface="+mn-ea"/>
              </a:rPr>
              <a:t>%</a:t>
            </a:r>
            <a:r>
              <a:rPr lang="zh-CN" altLang="en-US" dirty="0" smtClean="0">
                <a:latin typeface="+mn-ea"/>
              </a:rPr>
              <a:t>的槟榔园建有农舍。</a:t>
            </a:r>
            <a:endParaRPr lang="zh-CN" altLang="en-US" dirty="0">
              <a:latin typeface="+mn-ea"/>
            </a:endParaRPr>
          </a:p>
        </p:txBody>
      </p:sp>
      <p:pic>
        <p:nvPicPr>
          <p:cNvPr id="24"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连接符 24"/>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20839706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5"/>
          <p:cNvSpPr>
            <a:spLocks noChangeArrowheads="1"/>
          </p:cNvSpPr>
          <p:nvPr/>
        </p:nvSpPr>
        <p:spPr bwMode="auto">
          <a:xfrm>
            <a:off x="1631951" y="3557247"/>
            <a:ext cx="1128835" cy="524390"/>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4" name="任意多边形 193"/>
          <p:cNvSpPr>
            <a:spLocks noChangeArrowheads="1"/>
          </p:cNvSpPr>
          <p:nvPr/>
        </p:nvSpPr>
        <p:spPr bwMode="auto">
          <a:xfrm>
            <a:off x="1631951" y="2065412"/>
            <a:ext cx="1128835" cy="664571"/>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3" name="圆角矩形 1"/>
          <p:cNvSpPr>
            <a:spLocks noChangeArrowheads="1"/>
          </p:cNvSpPr>
          <p:nvPr/>
        </p:nvSpPr>
        <p:spPr bwMode="auto">
          <a:xfrm>
            <a:off x="612776" y="2729984"/>
            <a:ext cx="1019175"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种 植 </a:t>
            </a:r>
          </a:p>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环 节</a:t>
            </a:r>
          </a:p>
        </p:txBody>
      </p:sp>
      <p:sp>
        <p:nvSpPr>
          <p:cNvPr id="22" name="矩形 21"/>
          <p:cNvSpPr/>
          <p:nvPr/>
        </p:nvSpPr>
        <p:spPr>
          <a:xfrm>
            <a:off x="2760786" y="2193353"/>
            <a:ext cx="4976446" cy="1477328"/>
          </a:xfrm>
          <a:prstGeom prst="rect">
            <a:avLst/>
          </a:prstGeom>
        </p:spPr>
        <p:txBody>
          <a:bodyPr wrap="square">
            <a:spAutoFit/>
          </a:bodyPr>
          <a:lstStyle/>
          <a:p>
            <a:pPr>
              <a:lnSpc>
                <a:spcPct val="150000"/>
              </a:lnSpc>
            </a:pPr>
            <a:r>
              <a:rPr lang="zh-CN" altLang="en-US" dirty="0" smtClean="0">
                <a:solidFill>
                  <a:srgbClr val="0070C0"/>
                </a:solidFill>
                <a:latin typeface="+mn-ea"/>
              </a:rPr>
              <a:t>投入少</a:t>
            </a:r>
            <a:endParaRPr lang="en-US" altLang="zh-CN" dirty="0" smtClean="0">
              <a:solidFill>
                <a:srgbClr val="0070C0"/>
              </a:solidFill>
              <a:latin typeface="+mn-ea"/>
            </a:endParaRPr>
          </a:p>
          <a:p>
            <a:pPr>
              <a:lnSpc>
                <a:spcPct val="150000"/>
              </a:lnSpc>
            </a:pPr>
            <a:r>
              <a:rPr lang="zh-CN" altLang="en-US" dirty="0" smtClean="0">
                <a:latin typeface="+mn-ea"/>
              </a:rPr>
              <a:t>种植的前三年，平均每亩每年投入</a:t>
            </a:r>
            <a:r>
              <a:rPr lang="en-US" u="sng" dirty="0" smtClean="0">
                <a:latin typeface="+mn-ea"/>
              </a:rPr>
              <a:t>  715.9 </a:t>
            </a:r>
            <a:r>
              <a:rPr lang="zh-CN" altLang="en-US" dirty="0" smtClean="0">
                <a:latin typeface="+mn-ea"/>
              </a:rPr>
              <a:t>元；三年以后，每亩每年投入</a:t>
            </a:r>
            <a:r>
              <a:rPr lang="zh-CN" altLang="en-US" u="sng" dirty="0" smtClean="0">
                <a:latin typeface="+mn-ea"/>
              </a:rPr>
              <a:t> </a:t>
            </a:r>
            <a:r>
              <a:rPr lang="en-US" u="sng" dirty="0" smtClean="0">
                <a:latin typeface="+mn-ea"/>
              </a:rPr>
              <a:t>991.6 </a:t>
            </a:r>
            <a:r>
              <a:rPr lang="zh-CN" altLang="en-US" dirty="0" smtClean="0">
                <a:latin typeface="+mn-ea"/>
              </a:rPr>
              <a:t>元。</a:t>
            </a:r>
            <a:endParaRPr lang="zh-CN" altLang="en-US" dirty="0">
              <a:latin typeface="+mn-ea"/>
            </a:endParaRPr>
          </a:p>
        </p:txBody>
      </p:sp>
      <p:pic>
        <p:nvPicPr>
          <p:cNvPr id="24"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连接符 24"/>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34673205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5"/>
          <p:cNvSpPr>
            <a:spLocks noChangeArrowheads="1"/>
          </p:cNvSpPr>
          <p:nvPr/>
        </p:nvSpPr>
        <p:spPr bwMode="auto">
          <a:xfrm>
            <a:off x="1463336" y="3845278"/>
            <a:ext cx="1524488" cy="1532502"/>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4" name="任意多边形 193"/>
          <p:cNvSpPr>
            <a:spLocks noChangeArrowheads="1"/>
          </p:cNvSpPr>
          <p:nvPr/>
        </p:nvSpPr>
        <p:spPr bwMode="auto">
          <a:xfrm>
            <a:off x="1463336" y="1057300"/>
            <a:ext cx="1283866" cy="1960716"/>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3" name="圆角矩形 1"/>
          <p:cNvSpPr>
            <a:spLocks noChangeArrowheads="1"/>
          </p:cNvSpPr>
          <p:nvPr/>
        </p:nvSpPr>
        <p:spPr bwMode="auto">
          <a:xfrm>
            <a:off x="444161" y="3018015"/>
            <a:ext cx="1019175"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种 植 </a:t>
            </a:r>
          </a:p>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环 节</a:t>
            </a:r>
          </a:p>
        </p:txBody>
      </p:sp>
      <p:graphicFrame>
        <p:nvGraphicFramePr>
          <p:cNvPr id="25" name="图表 24"/>
          <p:cNvGraphicFramePr/>
          <p:nvPr>
            <p:extLst>
              <p:ext uri="{D42A27DB-BD31-4B8C-83A1-F6EECF244321}">
                <p14:modId xmlns:p14="http://schemas.microsoft.com/office/powerpoint/2010/main" val="2357653964"/>
              </p:ext>
            </p:extLst>
          </p:nvPr>
        </p:nvGraphicFramePr>
        <p:xfrm>
          <a:off x="2627784" y="697260"/>
          <a:ext cx="5263662" cy="2497124"/>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直接连接符 27"/>
          <p:cNvCxnSpPr/>
          <p:nvPr/>
        </p:nvCxnSpPr>
        <p:spPr bwMode="auto">
          <a:xfrm>
            <a:off x="3287208" y="2055184"/>
            <a:ext cx="4369776" cy="19539"/>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29" name="线形标注 2 28"/>
          <p:cNvSpPr/>
          <p:nvPr/>
        </p:nvSpPr>
        <p:spPr bwMode="auto">
          <a:xfrm>
            <a:off x="5819392" y="1483412"/>
            <a:ext cx="1090246" cy="290742"/>
          </a:xfrm>
          <a:prstGeom prst="borderCallout2">
            <a:avLst>
              <a:gd name="adj1" fmla="val 18750"/>
              <a:gd name="adj2" fmla="val -8333"/>
              <a:gd name="adj3" fmla="val 88486"/>
              <a:gd name="adj4" fmla="val -8419"/>
              <a:gd name="adj5" fmla="val 185618"/>
              <a:gd name="adj6" fmla="val -384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lang="zh-CN" altLang="en-US" sz="1200" dirty="0" smtClean="0">
                <a:latin typeface="微软雅黑" pitchFamily="34" charset="-122"/>
                <a:ea typeface="微软雅黑" pitchFamily="34" charset="-122"/>
              </a:rPr>
              <a:t>均值</a:t>
            </a:r>
            <a:r>
              <a:rPr kumimoji="0" lang="en-US" altLang="zh-CN" sz="1200" b="0" i="0" u="none" strike="noStrike" cap="none" normalizeH="0" baseline="0" dirty="0" smtClean="0">
                <a:ln>
                  <a:noFill/>
                </a:ln>
                <a:solidFill>
                  <a:schemeClr val="tx1"/>
                </a:solidFill>
                <a:effectLst/>
                <a:latin typeface="微软雅黑" pitchFamily="34" charset="-122"/>
                <a:ea typeface="微软雅黑" pitchFamily="34" charset="-122"/>
              </a:rPr>
              <a:t>715.9</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rPr>
              <a:t>元</a:t>
            </a:r>
          </a:p>
        </p:txBody>
      </p:sp>
      <p:graphicFrame>
        <p:nvGraphicFramePr>
          <p:cNvPr id="30" name="图表 29"/>
          <p:cNvGraphicFramePr/>
          <p:nvPr>
            <p:extLst>
              <p:ext uri="{D42A27DB-BD31-4B8C-83A1-F6EECF244321}">
                <p14:modId xmlns:p14="http://schemas.microsoft.com/office/powerpoint/2010/main" val="2147545097"/>
              </p:ext>
            </p:extLst>
          </p:nvPr>
        </p:nvGraphicFramePr>
        <p:xfrm>
          <a:off x="2630720" y="3259971"/>
          <a:ext cx="5263662" cy="2497124"/>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组合 32"/>
          <p:cNvGrpSpPr/>
          <p:nvPr/>
        </p:nvGrpSpPr>
        <p:grpSpPr>
          <a:xfrm>
            <a:off x="3290144" y="3792133"/>
            <a:ext cx="4369776" cy="591310"/>
            <a:chOff x="4328706" y="3659484"/>
            <a:chExt cx="4369776" cy="532179"/>
          </a:xfrm>
        </p:grpSpPr>
        <p:cxnSp>
          <p:nvCxnSpPr>
            <p:cNvPr id="31" name="直接连接符 30"/>
            <p:cNvCxnSpPr/>
            <p:nvPr/>
          </p:nvCxnSpPr>
          <p:spPr bwMode="auto">
            <a:xfrm>
              <a:off x="4328706" y="4174078"/>
              <a:ext cx="4369776" cy="17585"/>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32" name="线形标注 2 31"/>
            <p:cNvSpPr/>
            <p:nvPr/>
          </p:nvSpPr>
          <p:spPr bwMode="auto">
            <a:xfrm>
              <a:off x="6860890" y="3659484"/>
              <a:ext cx="1090246" cy="261668"/>
            </a:xfrm>
            <a:prstGeom prst="borderCallout2">
              <a:avLst>
                <a:gd name="adj1" fmla="val 18750"/>
                <a:gd name="adj2" fmla="val -8333"/>
                <a:gd name="adj3" fmla="val 88486"/>
                <a:gd name="adj4" fmla="val -8419"/>
                <a:gd name="adj5" fmla="val 185618"/>
                <a:gd name="adj6" fmla="val -384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lang="zh-CN" altLang="en-US" sz="1200" dirty="0" smtClean="0">
                  <a:latin typeface="微软雅黑" pitchFamily="34" charset="-122"/>
                  <a:ea typeface="微软雅黑" pitchFamily="34" charset="-122"/>
                </a:rPr>
                <a:t>均值</a:t>
              </a:r>
              <a:r>
                <a:rPr lang="en-US" altLang="zh-CN" sz="1200" dirty="0" smtClean="0">
                  <a:latin typeface="微软雅黑" pitchFamily="34" charset="-122"/>
                  <a:ea typeface="微软雅黑" pitchFamily="34" charset="-122"/>
                </a:rPr>
                <a:t>991.6</a:t>
              </a:r>
              <a:r>
                <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rPr>
                <a:t>元</a:t>
              </a:r>
            </a:p>
          </p:txBody>
        </p:sp>
      </p:grpSp>
      <p:cxnSp>
        <p:nvCxnSpPr>
          <p:cNvPr id="34" name="直接连接符 33"/>
          <p:cNvCxnSpPr/>
          <p:nvPr/>
        </p:nvCxnSpPr>
        <p:spPr bwMode="auto">
          <a:xfrm>
            <a:off x="1463336" y="3433204"/>
            <a:ext cx="328735" cy="176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5" name="矩形 34"/>
          <p:cNvSpPr/>
          <p:nvPr/>
        </p:nvSpPr>
        <p:spPr bwMode="auto">
          <a:xfrm>
            <a:off x="1720063" y="3214354"/>
            <a:ext cx="1195753" cy="465118"/>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kumimoji="0" lang="zh-CN" altLang="en-US" sz="1800" b="1" i="0" u="none" strike="noStrike" cap="none" normalizeH="0" baseline="0" dirty="0" smtClean="0">
                <a:ln>
                  <a:noFill/>
                </a:ln>
                <a:solidFill>
                  <a:schemeClr val="tx1"/>
                </a:solidFill>
                <a:effectLst/>
                <a:latin typeface="+mn-ea"/>
              </a:rPr>
              <a:t>生产投入</a:t>
            </a:r>
          </a:p>
        </p:txBody>
      </p:sp>
      <p:pic>
        <p:nvPicPr>
          <p:cNvPr id="33" name="Picture 2" descr="C:\Users\Administrator\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6" name="直接连接符 35"/>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28354820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5"/>
          <p:cNvSpPr>
            <a:spLocks noChangeArrowheads="1"/>
          </p:cNvSpPr>
          <p:nvPr/>
        </p:nvSpPr>
        <p:spPr bwMode="auto">
          <a:xfrm>
            <a:off x="1631951" y="3845278"/>
            <a:ext cx="1365553" cy="934861"/>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4" name="任意多边形 193"/>
          <p:cNvSpPr>
            <a:spLocks noChangeArrowheads="1"/>
          </p:cNvSpPr>
          <p:nvPr/>
        </p:nvSpPr>
        <p:spPr bwMode="auto">
          <a:xfrm>
            <a:off x="1631951" y="1057301"/>
            <a:ext cx="1365553" cy="1960714"/>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3" name="圆角矩形 1"/>
          <p:cNvSpPr>
            <a:spLocks noChangeArrowheads="1"/>
          </p:cNvSpPr>
          <p:nvPr/>
        </p:nvSpPr>
        <p:spPr bwMode="auto">
          <a:xfrm>
            <a:off x="612776" y="3018015"/>
            <a:ext cx="1019175"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种 植 </a:t>
            </a:r>
          </a:p>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环 节</a:t>
            </a:r>
          </a:p>
        </p:txBody>
      </p:sp>
      <p:sp>
        <p:nvSpPr>
          <p:cNvPr id="22" name="矩形 21"/>
          <p:cNvSpPr/>
          <p:nvPr/>
        </p:nvSpPr>
        <p:spPr>
          <a:xfrm>
            <a:off x="2997504" y="769268"/>
            <a:ext cx="5275383" cy="1487587"/>
          </a:xfrm>
          <a:prstGeom prst="rect">
            <a:avLst/>
          </a:prstGeom>
        </p:spPr>
        <p:txBody>
          <a:bodyPr wrap="square">
            <a:spAutoFit/>
          </a:bodyPr>
          <a:lstStyle/>
          <a:p>
            <a:pPr>
              <a:lnSpc>
                <a:spcPct val="150000"/>
              </a:lnSpc>
            </a:pPr>
            <a:r>
              <a:rPr lang="zh-CN" altLang="en-US" dirty="0" smtClean="0">
                <a:solidFill>
                  <a:srgbClr val="0070C0"/>
                </a:solidFill>
                <a:latin typeface="+mn-ea"/>
              </a:rPr>
              <a:t>产量低</a:t>
            </a:r>
            <a:endParaRPr lang="en-US" altLang="zh-CN" dirty="0" smtClean="0">
              <a:solidFill>
                <a:srgbClr val="0070C0"/>
              </a:solidFill>
              <a:latin typeface="+mn-ea"/>
            </a:endParaRPr>
          </a:p>
          <a:p>
            <a:pPr>
              <a:lnSpc>
                <a:spcPct val="150000"/>
              </a:lnSpc>
            </a:pPr>
            <a:r>
              <a:rPr lang="zh-CN" altLang="en-US" dirty="0" smtClean="0">
                <a:latin typeface="+mn-ea"/>
              </a:rPr>
              <a:t>平均单株产量为</a:t>
            </a:r>
            <a:r>
              <a:rPr lang="en-US" dirty="0" smtClean="0">
                <a:latin typeface="+mn-ea"/>
              </a:rPr>
              <a:t>11.2  </a:t>
            </a:r>
            <a:r>
              <a:rPr lang="zh-CN" altLang="en-US" dirty="0" smtClean="0">
                <a:latin typeface="+mn-ea"/>
              </a:rPr>
              <a:t>斤。而摈榔树理论上的单株产量可达到</a:t>
            </a:r>
            <a:r>
              <a:rPr lang="en-US" dirty="0" smtClean="0">
                <a:latin typeface="+mn-ea"/>
              </a:rPr>
              <a:t>50</a:t>
            </a:r>
            <a:r>
              <a:rPr lang="zh-CN" altLang="en-US" dirty="0" smtClean="0">
                <a:latin typeface="+mn-ea"/>
              </a:rPr>
              <a:t>斤以上。</a:t>
            </a:r>
            <a:endParaRPr lang="zh-CN" altLang="en-US" dirty="0">
              <a:latin typeface="+mn-ea"/>
            </a:endParaRPr>
          </a:p>
        </p:txBody>
      </p:sp>
      <p:graphicFrame>
        <p:nvGraphicFramePr>
          <p:cNvPr id="24" name="图表 23"/>
          <p:cNvGraphicFramePr/>
          <p:nvPr>
            <p:extLst>
              <p:ext uri="{D42A27DB-BD31-4B8C-83A1-F6EECF244321}">
                <p14:modId xmlns:p14="http://schemas.microsoft.com/office/powerpoint/2010/main" val="762620634"/>
              </p:ext>
            </p:extLst>
          </p:nvPr>
        </p:nvGraphicFramePr>
        <p:xfrm>
          <a:off x="2771800" y="2479050"/>
          <a:ext cx="5263662" cy="2497124"/>
        </p:xfrm>
        <a:graphic>
          <a:graphicData uri="http://schemas.openxmlformats.org/drawingml/2006/chart">
            <c:chart xmlns:c="http://schemas.openxmlformats.org/drawingml/2006/chart" xmlns:r="http://schemas.openxmlformats.org/officeDocument/2006/relationships" r:id="rId2"/>
          </a:graphicData>
        </a:graphic>
      </p:graphicFrame>
      <p:cxnSp>
        <p:nvCxnSpPr>
          <p:cNvPr id="26" name="直接连接符 25"/>
          <p:cNvCxnSpPr/>
          <p:nvPr/>
        </p:nvCxnSpPr>
        <p:spPr bwMode="auto">
          <a:xfrm>
            <a:off x="3431224" y="3436449"/>
            <a:ext cx="4369776" cy="19539"/>
          </a:xfrm>
          <a:prstGeom prst="line">
            <a:avLst/>
          </a:prstGeom>
          <a:solidFill>
            <a:schemeClr val="accent1"/>
          </a:solidFill>
          <a:ln w="19050" cap="flat" cmpd="sng" algn="ctr">
            <a:solidFill>
              <a:srgbClr val="C00000"/>
            </a:solidFill>
            <a:prstDash val="solid"/>
            <a:round/>
            <a:headEnd type="none" w="med" len="med"/>
            <a:tailEnd type="none" w="med" len="med"/>
          </a:ln>
          <a:effectLst/>
        </p:spPr>
      </p:cxnSp>
      <p:sp>
        <p:nvSpPr>
          <p:cNvPr id="27" name="线形标注 2 26"/>
          <p:cNvSpPr/>
          <p:nvPr/>
        </p:nvSpPr>
        <p:spPr bwMode="auto">
          <a:xfrm>
            <a:off x="6701936" y="2893984"/>
            <a:ext cx="1090246" cy="290742"/>
          </a:xfrm>
          <a:prstGeom prst="borderCallout2">
            <a:avLst>
              <a:gd name="adj1" fmla="val 18750"/>
              <a:gd name="adj2" fmla="val -8333"/>
              <a:gd name="adj3" fmla="val 88486"/>
              <a:gd name="adj4" fmla="val -8419"/>
              <a:gd name="adj5" fmla="val 185618"/>
              <a:gd name="adj6" fmla="val -38471"/>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 typeface="Arial" pitchFamily="34" charset="0"/>
              <a:buNone/>
              <a:tabLst/>
            </a:pPr>
            <a:r>
              <a:rPr lang="zh-CN" altLang="en-US" sz="1200" dirty="0" smtClean="0">
                <a:latin typeface="微软雅黑" pitchFamily="34" charset="-122"/>
                <a:ea typeface="微软雅黑" pitchFamily="34" charset="-122"/>
              </a:rPr>
              <a:t>均值</a:t>
            </a:r>
            <a:r>
              <a:rPr lang="en-US" altLang="zh-CN" sz="1200" dirty="0" smtClean="0">
                <a:latin typeface="微软雅黑" pitchFamily="34" charset="-122"/>
                <a:ea typeface="微软雅黑" pitchFamily="34" charset="-122"/>
              </a:rPr>
              <a:t>11.2</a:t>
            </a:r>
            <a:r>
              <a:rPr lang="zh-CN" altLang="en-US" sz="1200" dirty="0" smtClean="0">
                <a:latin typeface="微软雅黑" pitchFamily="34" charset="-122"/>
                <a:ea typeface="微软雅黑" pitchFamily="34" charset="-122"/>
              </a:rPr>
              <a:t>斤</a:t>
            </a:r>
            <a:endParaRPr kumimoji="0" lang="zh-CN" altLang="en-US" sz="1200" b="0" i="0" u="none" strike="noStrike" cap="none" normalizeH="0" baseline="0" dirty="0" smtClean="0">
              <a:ln>
                <a:noFill/>
              </a:ln>
              <a:solidFill>
                <a:schemeClr val="tx1"/>
              </a:solidFill>
              <a:effectLst/>
              <a:latin typeface="微软雅黑" pitchFamily="34" charset="-122"/>
              <a:ea typeface="微软雅黑" pitchFamily="34" charset="-122"/>
            </a:endParaRPr>
          </a:p>
        </p:txBody>
      </p:sp>
      <p:pic>
        <p:nvPicPr>
          <p:cNvPr id="25" name="Picture 2" descr="C:\Users\Administrato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直接连接符 27"/>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40204934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5"/>
          <p:cNvSpPr>
            <a:spLocks noChangeArrowheads="1"/>
          </p:cNvSpPr>
          <p:nvPr/>
        </p:nvSpPr>
        <p:spPr bwMode="auto">
          <a:xfrm>
            <a:off x="1732904" y="3557246"/>
            <a:ext cx="1355873" cy="380374"/>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4" name="任意多边形 193"/>
          <p:cNvSpPr>
            <a:spLocks noChangeArrowheads="1"/>
          </p:cNvSpPr>
          <p:nvPr/>
        </p:nvSpPr>
        <p:spPr bwMode="auto">
          <a:xfrm>
            <a:off x="1732904" y="1777379"/>
            <a:ext cx="1355873" cy="952603"/>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3" name="圆角矩形 1"/>
          <p:cNvSpPr>
            <a:spLocks noChangeArrowheads="1"/>
          </p:cNvSpPr>
          <p:nvPr/>
        </p:nvSpPr>
        <p:spPr bwMode="auto">
          <a:xfrm>
            <a:off x="713729" y="2729983"/>
            <a:ext cx="1019175"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种 植 </a:t>
            </a:r>
          </a:p>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环 节</a:t>
            </a:r>
          </a:p>
        </p:txBody>
      </p:sp>
      <p:sp>
        <p:nvSpPr>
          <p:cNvPr id="24" name="矩形 23"/>
          <p:cNvSpPr/>
          <p:nvPr/>
        </p:nvSpPr>
        <p:spPr>
          <a:xfrm>
            <a:off x="3088777" y="2056507"/>
            <a:ext cx="5011615" cy="1487587"/>
          </a:xfrm>
          <a:prstGeom prst="rect">
            <a:avLst/>
          </a:prstGeom>
        </p:spPr>
        <p:txBody>
          <a:bodyPr wrap="square">
            <a:spAutoFit/>
          </a:bodyPr>
          <a:lstStyle/>
          <a:p>
            <a:pPr>
              <a:lnSpc>
                <a:spcPct val="150000"/>
              </a:lnSpc>
            </a:pPr>
            <a:r>
              <a:rPr lang="zh-CN" altLang="en-US" dirty="0" smtClean="0">
                <a:solidFill>
                  <a:srgbClr val="0070C0"/>
                </a:solidFill>
                <a:latin typeface="+mn-ea"/>
              </a:rPr>
              <a:t>肥水管理不到位</a:t>
            </a:r>
            <a:endParaRPr lang="en-US" altLang="zh-CN" dirty="0" smtClean="0">
              <a:solidFill>
                <a:srgbClr val="0070C0"/>
              </a:solidFill>
              <a:latin typeface="+mn-ea"/>
            </a:endParaRPr>
          </a:p>
          <a:p>
            <a:pPr>
              <a:lnSpc>
                <a:spcPct val="150000"/>
              </a:lnSpc>
            </a:pPr>
            <a:r>
              <a:rPr lang="zh-CN" altLang="en-US" dirty="0" smtClean="0">
                <a:latin typeface="+mn-ea"/>
              </a:rPr>
              <a:t>有</a:t>
            </a:r>
            <a:r>
              <a:rPr lang="zh-CN" altLang="en-US" u="sng" dirty="0" smtClean="0">
                <a:latin typeface="+mn-ea"/>
              </a:rPr>
              <a:t> </a:t>
            </a:r>
            <a:r>
              <a:rPr lang="en-US" u="sng" dirty="0" smtClean="0">
                <a:latin typeface="+mn-ea"/>
              </a:rPr>
              <a:t>46.7 </a:t>
            </a:r>
            <a:r>
              <a:rPr lang="en-US" dirty="0" smtClean="0">
                <a:latin typeface="+mn-ea"/>
              </a:rPr>
              <a:t>%</a:t>
            </a:r>
            <a:r>
              <a:rPr lang="zh-CN" altLang="en-US" dirty="0" smtClean="0">
                <a:latin typeface="+mn-ea"/>
              </a:rPr>
              <a:t>的槟榔园没有灌溉，大部分农户一年只施一两次肥，有的甚至不施肥。</a:t>
            </a:r>
            <a:endParaRPr lang="zh-CN" altLang="en-US" dirty="0">
              <a:latin typeface="+mn-ea"/>
            </a:endParaRPr>
          </a:p>
        </p:txBody>
      </p:sp>
      <p:pic>
        <p:nvPicPr>
          <p:cNvPr id="2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连接符 24"/>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33887807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5"/>
          <p:cNvSpPr>
            <a:spLocks noChangeArrowheads="1"/>
          </p:cNvSpPr>
          <p:nvPr/>
        </p:nvSpPr>
        <p:spPr bwMode="auto">
          <a:xfrm>
            <a:off x="1775967" y="3489108"/>
            <a:ext cx="958559" cy="448512"/>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4" name="任意多边形 193"/>
          <p:cNvSpPr>
            <a:spLocks noChangeArrowheads="1"/>
          </p:cNvSpPr>
          <p:nvPr/>
        </p:nvSpPr>
        <p:spPr bwMode="auto">
          <a:xfrm>
            <a:off x="1775967" y="1988369"/>
            <a:ext cx="958559" cy="673476"/>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3" name="圆角矩形 1"/>
          <p:cNvSpPr>
            <a:spLocks noChangeArrowheads="1"/>
          </p:cNvSpPr>
          <p:nvPr/>
        </p:nvSpPr>
        <p:spPr bwMode="auto">
          <a:xfrm>
            <a:off x="756792" y="2661845"/>
            <a:ext cx="1019175"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种 植 </a:t>
            </a:r>
          </a:p>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环 节</a:t>
            </a:r>
          </a:p>
        </p:txBody>
      </p:sp>
      <p:sp>
        <p:nvSpPr>
          <p:cNvPr id="22" name="矩形 21"/>
          <p:cNvSpPr/>
          <p:nvPr/>
        </p:nvSpPr>
        <p:spPr>
          <a:xfrm>
            <a:off x="2734526" y="1988369"/>
            <a:ext cx="5509882" cy="1949251"/>
          </a:xfrm>
          <a:prstGeom prst="rect">
            <a:avLst/>
          </a:prstGeom>
        </p:spPr>
        <p:txBody>
          <a:bodyPr wrap="square">
            <a:spAutoFit/>
          </a:bodyPr>
          <a:lstStyle/>
          <a:p>
            <a:pPr>
              <a:lnSpc>
                <a:spcPct val="150000"/>
              </a:lnSpc>
            </a:pPr>
            <a:r>
              <a:rPr lang="zh-CN" altLang="en-US" dirty="0" smtClean="0">
                <a:solidFill>
                  <a:srgbClr val="0070C0"/>
                </a:solidFill>
                <a:latin typeface="+mn-ea"/>
              </a:rPr>
              <a:t>施肥不科学</a:t>
            </a:r>
            <a:endParaRPr lang="en-US" altLang="zh-CN" dirty="0" smtClean="0">
              <a:solidFill>
                <a:srgbClr val="0070C0"/>
              </a:solidFill>
              <a:latin typeface="+mn-ea"/>
            </a:endParaRPr>
          </a:p>
          <a:p>
            <a:pPr>
              <a:lnSpc>
                <a:spcPct val="150000"/>
              </a:lnSpc>
            </a:pPr>
            <a:r>
              <a:rPr lang="zh-CN" altLang="en-US" dirty="0" smtClean="0">
                <a:latin typeface="+mn-ea"/>
              </a:rPr>
              <a:t>几乎没有农户根据土壤营养成分（测土配方施肥）和槟榔树在不同时期所需的养分来施肥，而是简单地施用一些复合肥或农家肥。</a:t>
            </a:r>
            <a:endParaRPr lang="zh-CN" altLang="en-US" dirty="0">
              <a:latin typeface="+mn-ea"/>
            </a:endParaRPr>
          </a:p>
        </p:txBody>
      </p:sp>
      <p:pic>
        <p:nvPicPr>
          <p:cNvPr id="24" name="Picture 2" descr="C:\Users\Administrato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连接符 24"/>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11544095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5"/>
          <p:cNvSpPr>
            <a:spLocks noChangeArrowheads="1"/>
          </p:cNvSpPr>
          <p:nvPr/>
        </p:nvSpPr>
        <p:spPr bwMode="auto">
          <a:xfrm>
            <a:off x="2280023" y="3629254"/>
            <a:ext cx="762244" cy="668406"/>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4" name="任意多边形 193"/>
          <p:cNvSpPr>
            <a:spLocks noChangeArrowheads="1"/>
          </p:cNvSpPr>
          <p:nvPr/>
        </p:nvSpPr>
        <p:spPr bwMode="auto">
          <a:xfrm>
            <a:off x="2280023" y="2065412"/>
            <a:ext cx="762244" cy="792088"/>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3" name="圆角矩形 1"/>
          <p:cNvSpPr>
            <a:spLocks noChangeArrowheads="1"/>
          </p:cNvSpPr>
          <p:nvPr/>
        </p:nvSpPr>
        <p:spPr bwMode="auto">
          <a:xfrm>
            <a:off x="1260848" y="2801991"/>
            <a:ext cx="1019175"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种 植 </a:t>
            </a:r>
          </a:p>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环 节</a:t>
            </a:r>
          </a:p>
        </p:txBody>
      </p:sp>
      <p:sp>
        <p:nvSpPr>
          <p:cNvPr id="24" name="矩形 23"/>
          <p:cNvSpPr/>
          <p:nvPr/>
        </p:nvSpPr>
        <p:spPr>
          <a:xfrm>
            <a:off x="3039576" y="2294586"/>
            <a:ext cx="5420856" cy="1477328"/>
          </a:xfrm>
          <a:prstGeom prst="rect">
            <a:avLst/>
          </a:prstGeom>
        </p:spPr>
        <p:txBody>
          <a:bodyPr wrap="square">
            <a:spAutoFit/>
          </a:bodyPr>
          <a:lstStyle/>
          <a:p>
            <a:pPr>
              <a:lnSpc>
                <a:spcPct val="150000"/>
              </a:lnSpc>
            </a:pPr>
            <a:r>
              <a:rPr lang="zh-CN" altLang="en-US" dirty="0" smtClean="0">
                <a:solidFill>
                  <a:srgbClr val="0070C0"/>
                </a:solidFill>
                <a:latin typeface="+mn-ea"/>
              </a:rPr>
              <a:t>除草方式不科学</a:t>
            </a:r>
            <a:endParaRPr lang="en-US" altLang="zh-CN" dirty="0" smtClean="0">
              <a:solidFill>
                <a:srgbClr val="0070C0"/>
              </a:solidFill>
              <a:latin typeface="+mn-ea"/>
            </a:endParaRPr>
          </a:p>
          <a:p>
            <a:pPr>
              <a:lnSpc>
                <a:spcPct val="150000"/>
              </a:lnSpc>
            </a:pPr>
            <a:r>
              <a:rPr lang="zh-CN" altLang="en-US" dirty="0" smtClean="0">
                <a:latin typeface="+mn-ea"/>
              </a:rPr>
              <a:t>大部分农户使用除草剂除草，造成农药残留、破坏土壤结构、影响槟榔树生长等后果。</a:t>
            </a:r>
            <a:endParaRPr lang="zh-CN" altLang="en-US" dirty="0">
              <a:latin typeface="+mn-ea"/>
            </a:endParaRPr>
          </a:p>
        </p:txBody>
      </p:sp>
      <p:pic>
        <p:nvPicPr>
          <p:cNvPr id="2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连接符 24"/>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37331159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5"/>
          <p:cNvSpPr>
            <a:spLocks noChangeArrowheads="1"/>
          </p:cNvSpPr>
          <p:nvPr/>
        </p:nvSpPr>
        <p:spPr bwMode="auto">
          <a:xfrm>
            <a:off x="1990775" y="3701262"/>
            <a:ext cx="741969" cy="524390"/>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4" name="任意多边形 193"/>
          <p:cNvSpPr>
            <a:spLocks noChangeArrowheads="1"/>
          </p:cNvSpPr>
          <p:nvPr/>
        </p:nvSpPr>
        <p:spPr bwMode="auto">
          <a:xfrm>
            <a:off x="1990775" y="1993403"/>
            <a:ext cx="741969" cy="880595"/>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3" name="圆角矩形 1"/>
          <p:cNvSpPr>
            <a:spLocks noChangeArrowheads="1"/>
          </p:cNvSpPr>
          <p:nvPr/>
        </p:nvSpPr>
        <p:spPr bwMode="auto">
          <a:xfrm>
            <a:off x="971600" y="2873999"/>
            <a:ext cx="1019175"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种 植 </a:t>
            </a:r>
          </a:p>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环 节</a:t>
            </a:r>
          </a:p>
        </p:txBody>
      </p:sp>
      <p:sp>
        <p:nvSpPr>
          <p:cNvPr id="22" name="矩形 21"/>
          <p:cNvSpPr/>
          <p:nvPr/>
        </p:nvSpPr>
        <p:spPr>
          <a:xfrm>
            <a:off x="2732744" y="2200523"/>
            <a:ext cx="5486400" cy="1938992"/>
          </a:xfrm>
          <a:prstGeom prst="rect">
            <a:avLst/>
          </a:prstGeom>
        </p:spPr>
        <p:txBody>
          <a:bodyPr wrap="square">
            <a:spAutoFit/>
          </a:bodyPr>
          <a:lstStyle/>
          <a:p>
            <a:pPr>
              <a:lnSpc>
                <a:spcPct val="150000"/>
              </a:lnSpc>
            </a:pPr>
            <a:r>
              <a:rPr lang="zh-CN" altLang="en-US" dirty="0" smtClean="0">
                <a:solidFill>
                  <a:srgbClr val="0070C0"/>
                </a:solidFill>
                <a:latin typeface="+mn-ea"/>
              </a:rPr>
              <a:t>缺乏病虫害防治技术</a:t>
            </a:r>
            <a:endParaRPr lang="en-US" altLang="zh-CN" dirty="0" smtClean="0">
              <a:solidFill>
                <a:srgbClr val="0070C0"/>
              </a:solidFill>
              <a:latin typeface="+mn-ea"/>
            </a:endParaRPr>
          </a:p>
          <a:p>
            <a:pPr>
              <a:lnSpc>
                <a:spcPct val="150000"/>
              </a:lnSpc>
            </a:pPr>
            <a:r>
              <a:rPr lang="zh-CN" altLang="en-US" dirty="0" smtClean="0">
                <a:latin typeface="+mn-ea"/>
              </a:rPr>
              <a:t>椰心叶甲、红脉穗螟等虫害和果穗枯萎病、黄化病等病害的为害巨大，农户缺乏虫害防治技术，盲目用药或者任其其生自灭。</a:t>
            </a:r>
            <a:endParaRPr lang="zh-CN" altLang="en-US" dirty="0">
              <a:latin typeface="+mn-ea"/>
            </a:endParaRPr>
          </a:p>
        </p:txBody>
      </p:sp>
      <p:pic>
        <p:nvPicPr>
          <p:cNvPr id="24"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连接符 24"/>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241019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71600" y="1633364"/>
            <a:ext cx="7272808" cy="2400657"/>
          </a:xfrm>
          <a:prstGeom prst="rect">
            <a:avLst/>
          </a:prstGeom>
        </p:spPr>
        <p:txBody>
          <a:bodyPr wrap="square">
            <a:spAutoFit/>
          </a:bodyPr>
          <a:lstStyle/>
          <a:p>
            <a:pPr>
              <a:lnSpc>
                <a:spcPct val="150000"/>
              </a:lnSpc>
            </a:pPr>
            <a:r>
              <a:rPr lang="zh-CN" altLang="zh-CN" dirty="0"/>
              <a:t>海南多元槟榔产业发展有限公司依托中国热带农业科学院热作技术权威，立足海南槟榔种植源头，发挥团队的行业经验和市场运作优势，集约槟榔产业链各节点资源，构建行业最全面、最准确的信息数据平台，是致力于拉通槟榔全产业链，推动海南槟榔产业化发展的专业平台公司。</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多元</a:t>
            </a:r>
            <a:r>
              <a:rPr lang="zh-CN" altLang="en-US" sz="2800" b="1" dirty="0" smtClean="0">
                <a:solidFill>
                  <a:schemeClr val="accent6">
                    <a:lumMod val="75000"/>
                  </a:schemeClr>
                </a:solidFill>
              </a:rPr>
              <a:t>槟榔产业平台</a:t>
            </a:r>
            <a:endParaRPr lang="zh-CN" altLang="en-US" sz="2800" b="1" dirty="0">
              <a:solidFill>
                <a:schemeClr val="accent6">
                  <a:lumMod val="75000"/>
                </a:schemeClr>
              </a:solidFill>
            </a:endParaRPr>
          </a:p>
        </p:txBody>
      </p:sp>
    </p:spTree>
    <p:extLst>
      <p:ext uri="{BB962C8B-B14F-4D97-AF65-F5344CB8AC3E}">
        <p14:creationId xmlns:p14="http://schemas.microsoft.com/office/powerpoint/2010/main" val="41877806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5"/>
          <p:cNvSpPr>
            <a:spLocks noChangeArrowheads="1"/>
          </p:cNvSpPr>
          <p:nvPr/>
        </p:nvSpPr>
        <p:spPr bwMode="auto">
          <a:xfrm>
            <a:off x="1919983" y="3485239"/>
            <a:ext cx="1126057" cy="934861"/>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4" name="任意多边形 193"/>
          <p:cNvSpPr>
            <a:spLocks noChangeArrowheads="1"/>
          </p:cNvSpPr>
          <p:nvPr/>
        </p:nvSpPr>
        <p:spPr bwMode="auto">
          <a:xfrm>
            <a:off x="1919983" y="1777380"/>
            <a:ext cx="1126057" cy="880595"/>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3" name="圆角矩形 1"/>
          <p:cNvSpPr>
            <a:spLocks noChangeArrowheads="1"/>
          </p:cNvSpPr>
          <p:nvPr/>
        </p:nvSpPr>
        <p:spPr bwMode="auto">
          <a:xfrm>
            <a:off x="900808" y="2657976"/>
            <a:ext cx="1019175"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种 植 </a:t>
            </a:r>
          </a:p>
          <a:p>
            <a:pPr algn="ctr">
              <a:buClr>
                <a:schemeClr val="accent1"/>
              </a:buClr>
              <a:buSzPct val="60000"/>
              <a:buFont typeface="Arial" charset="0"/>
              <a:buNone/>
            </a:pPr>
            <a:r>
              <a:rPr lang="zh-CN" altLang="en-US" b="1" dirty="0">
                <a:solidFill>
                  <a:schemeClr val="bg1"/>
                </a:solidFill>
                <a:latin typeface="微软雅黑" pitchFamily="34" charset="-122"/>
                <a:ea typeface="微软雅黑" pitchFamily="34" charset="-122"/>
                <a:sym typeface="Arial" charset="0"/>
              </a:rPr>
              <a:t>环 节</a:t>
            </a:r>
          </a:p>
        </p:txBody>
      </p:sp>
      <p:sp>
        <p:nvSpPr>
          <p:cNvPr id="22" name="矩形 21"/>
          <p:cNvSpPr/>
          <p:nvPr/>
        </p:nvSpPr>
        <p:spPr>
          <a:xfrm>
            <a:off x="3046040" y="2281437"/>
            <a:ext cx="5486400" cy="1487587"/>
          </a:xfrm>
          <a:prstGeom prst="rect">
            <a:avLst/>
          </a:prstGeom>
        </p:spPr>
        <p:txBody>
          <a:bodyPr wrap="square">
            <a:spAutoFit/>
          </a:bodyPr>
          <a:lstStyle/>
          <a:p>
            <a:pPr>
              <a:lnSpc>
                <a:spcPct val="150000"/>
              </a:lnSpc>
            </a:pPr>
            <a:r>
              <a:rPr lang="zh-CN" altLang="en-US" dirty="0" smtClean="0">
                <a:solidFill>
                  <a:srgbClr val="0070C0"/>
                </a:solidFill>
                <a:latin typeface="+mn-ea"/>
              </a:rPr>
              <a:t>槟榔园集约化利用程度低</a:t>
            </a:r>
            <a:endParaRPr lang="en-US" altLang="zh-CN" dirty="0" smtClean="0">
              <a:solidFill>
                <a:srgbClr val="0070C0"/>
              </a:solidFill>
              <a:latin typeface="+mn-ea"/>
            </a:endParaRPr>
          </a:p>
          <a:p>
            <a:pPr>
              <a:lnSpc>
                <a:spcPct val="150000"/>
              </a:lnSpc>
            </a:pPr>
            <a:r>
              <a:rPr lang="zh-CN" altLang="en-US" dirty="0" smtClean="0">
                <a:latin typeface="+mn-ea"/>
              </a:rPr>
              <a:t>种养结合和间作套种比例低，二者比例分别为</a:t>
            </a:r>
            <a:r>
              <a:rPr lang="zh-CN" altLang="en-US" u="sng" dirty="0" smtClean="0">
                <a:latin typeface="+mn-ea"/>
              </a:rPr>
              <a:t> </a:t>
            </a:r>
            <a:r>
              <a:rPr lang="en-US" u="sng" dirty="0" smtClean="0">
                <a:latin typeface="+mn-ea"/>
              </a:rPr>
              <a:t>6.1 </a:t>
            </a:r>
            <a:r>
              <a:rPr lang="en-US" dirty="0" smtClean="0">
                <a:latin typeface="+mn-ea"/>
              </a:rPr>
              <a:t>%</a:t>
            </a:r>
            <a:r>
              <a:rPr lang="zh-CN" altLang="en-US" dirty="0" smtClean="0">
                <a:latin typeface="+mn-ea"/>
              </a:rPr>
              <a:t>和</a:t>
            </a:r>
            <a:r>
              <a:rPr lang="zh-CN" altLang="en-US" u="sng" dirty="0" smtClean="0">
                <a:latin typeface="+mn-ea"/>
              </a:rPr>
              <a:t> </a:t>
            </a:r>
            <a:r>
              <a:rPr lang="en-US" u="sng" dirty="0" smtClean="0">
                <a:latin typeface="+mn-ea"/>
              </a:rPr>
              <a:t>8.3 </a:t>
            </a:r>
            <a:r>
              <a:rPr lang="en-US" dirty="0" smtClean="0">
                <a:latin typeface="+mn-ea"/>
              </a:rPr>
              <a:t>%</a:t>
            </a:r>
            <a:r>
              <a:rPr lang="zh-CN" altLang="en-US" dirty="0" smtClean="0">
                <a:latin typeface="+mn-ea"/>
              </a:rPr>
              <a:t>。 </a:t>
            </a:r>
            <a:endParaRPr lang="zh-CN" altLang="en-US" dirty="0">
              <a:latin typeface="+mn-ea"/>
            </a:endParaRPr>
          </a:p>
        </p:txBody>
      </p:sp>
      <p:pic>
        <p:nvPicPr>
          <p:cNvPr id="24"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连接符 24"/>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282237760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5"/>
          <p:cNvSpPr>
            <a:spLocks noChangeArrowheads="1"/>
          </p:cNvSpPr>
          <p:nvPr/>
        </p:nvSpPr>
        <p:spPr bwMode="auto">
          <a:xfrm>
            <a:off x="1919983" y="3557246"/>
            <a:ext cx="1139825" cy="1028446"/>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5" name="任意多边形 193"/>
          <p:cNvSpPr>
            <a:spLocks noChangeArrowheads="1"/>
          </p:cNvSpPr>
          <p:nvPr/>
        </p:nvSpPr>
        <p:spPr bwMode="auto">
          <a:xfrm>
            <a:off x="1919983" y="1633363"/>
            <a:ext cx="1139825" cy="1096619"/>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1" name="圆角矩形 1"/>
          <p:cNvSpPr>
            <a:spLocks noChangeArrowheads="1"/>
          </p:cNvSpPr>
          <p:nvPr/>
        </p:nvSpPr>
        <p:spPr bwMode="auto">
          <a:xfrm>
            <a:off x="900808" y="2729983"/>
            <a:ext cx="1019175"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smtClean="0">
                <a:solidFill>
                  <a:schemeClr val="bg1"/>
                </a:solidFill>
                <a:latin typeface="微软雅黑" pitchFamily="34" charset="-122"/>
                <a:ea typeface="微软雅黑" pitchFamily="34" charset="-122"/>
                <a:sym typeface="Arial" charset="0"/>
              </a:rPr>
              <a:t>采摘 </a:t>
            </a:r>
            <a:endParaRPr lang="zh-CN" altLang="en-US" b="1" dirty="0">
              <a:solidFill>
                <a:schemeClr val="bg1"/>
              </a:solidFill>
              <a:latin typeface="微软雅黑" pitchFamily="34" charset="-122"/>
              <a:ea typeface="微软雅黑" pitchFamily="34" charset="-122"/>
              <a:sym typeface="Arial" charset="0"/>
            </a:endParaRPr>
          </a:p>
          <a:p>
            <a:pPr algn="ctr">
              <a:buClr>
                <a:schemeClr val="accent1"/>
              </a:buClr>
              <a:buSzPct val="60000"/>
              <a:buFont typeface="Arial" charset="0"/>
              <a:buNone/>
            </a:pPr>
            <a:r>
              <a:rPr lang="zh-CN" altLang="en-US" b="1" dirty="0" smtClean="0">
                <a:solidFill>
                  <a:schemeClr val="bg1"/>
                </a:solidFill>
                <a:latin typeface="微软雅黑" pitchFamily="34" charset="-122"/>
                <a:ea typeface="微软雅黑" pitchFamily="34" charset="-122"/>
                <a:sym typeface="Arial" charset="0"/>
              </a:rPr>
              <a:t>环节</a:t>
            </a:r>
            <a:endParaRPr lang="zh-CN" altLang="en-US" b="1" dirty="0">
              <a:solidFill>
                <a:schemeClr val="bg1"/>
              </a:solidFill>
              <a:latin typeface="微软雅黑" pitchFamily="34" charset="-122"/>
              <a:ea typeface="微软雅黑" pitchFamily="34" charset="-122"/>
              <a:sym typeface="Arial" charset="0"/>
            </a:endParaRPr>
          </a:p>
        </p:txBody>
      </p:sp>
      <p:sp>
        <p:nvSpPr>
          <p:cNvPr id="25" name="文本框 5"/>
          <p:cNvSpPr txBox="1">
            <a:spLocks noChangeArrowheads="1"/>
          </p:cNvSpPr>
          <p:nvPr/>
        </p:nvSpPr>
        <p:spPr bwMode="auto">
          <a:xfrm>
            <a:off x="3059808" y="1838931"/>
            <a:ext cx="4752552" cy="2400657"/>
          </a:xfrm>
          <a:prstGeom prst="rect">
            <a:avLst/>
          </a:prstGeom>
          <a:noFill/>
          <a:ln w="9525">
            <a:noFill/>
            <a:miter lim="800000"/>
            <a:headEnd/>
            <a:tailEnd/>
          </a:ln>
        </p:spPr>
        <p:txBody>
          <a:bodyPr wrap="square">
            <a:spAutoFit/>
          </a:bodyPr>
          <a:lstStyle/>
          <a:p>
            <a:pPr marL="266700" indent="-266700">
              <a:lnSpc>
                <a:spcPct val="150000"/>
              </a:lnSpc>
              <a:buFont typeface="Arial" charset="0"/>
              <a:buChar char="•"/>
            </a:pPr>
            <a:r>
              <a:rPr lang="en-US" altLang="zh-CN" dirty="0">
                <a:solidFill>
                  <a:srgbClr val="000000"/>
                </a:solidFill>
                <a:latin typeface="+mn-ea"/>
                <a:sym typeface="Arial" charset="0"/>
              </a:rPr>
              <a:t> </a:t>
            </a:r>
            <a:r>
              <a:rPr lang="zh-CN" altLang="en-US" noProof="1">
                <a:solidFill>
                  <a:srgbClr val="000000"/>
                </a:solidFill>
                <a:latin typeface="+mn-ea"/>
                <a:sym typeface="Arial" charset="0"/>
              </a:rPr>
              <a:t>采摘成本平均</a:t>
            </a:r>
            <a:r>
              <a:rPr lang="zh-CN" altLang="zh-CN" noProof="1">
                <a:solidFill>
                  <a:srgbClr val="000000"/>
                </a:solidFill>
                <a:latin typeface="+mn-ea"/>
                <a:sym typeface="Arial" charset="0"/>
              </a:rPr>
              <a:t>0.6</a:t>
            </a:r>
            <a:r>
              <a:rPr lang="zh-CN" altLang="en-US" noProof="1">
                <a:solidFill>
                  <a:srgbClr val="000000"/>
                </a:solidFill>
                <a:latin typeface="+mn-ea"/>
                <a:sym typeface="Arial" charset="0"/>
              </a:rPr>
              <a:t>元</a:t>
            </a:r>
            <a:r>
              <a:rPr lang="zh-CN" altLang="zh-CN" noProof="1">
                <a:solidFill>
                  <a:srgbClr val="000000"/>
                </a:solidFill>
                <a:latin typeface="+mn-ea"/>
                <a:sym typeface="Arial" charset="0"/>
              </a:rPr>
              <a:t>/</a:t>
            </a:r>
            <a:r>
              <a:rPr lang="zh-CN" altLang="en-US" noProof="1">
                <a:solidFill>
                  <a:srgbClr val="000000"/>
                </a:solidFill>
                <a:latin typeface="+mn-ea"/>
                <a:sym typeface="Arial" charset="0"/>
              </a:rPr>
              <a:t>斤</a:t>
            </a:r>
            <a:endParaRPr lang="zh-CN" noProof="1">
              <a:solidFill>
                <a:srgbClr val="000000"/>
              </a:solidFill>
              <a:latin typeface="+mn-ea"/>
              <a:sym typeface="Arial" charset="0"/>
            </a:endParaRPr>
          </a:p>
          <a:p>
            <a:pPr marL="266700" indent="-266700">
              <a:lnSpc>
                <a:spcPct val="150000"/>
              </a:lnSpc>
              <a:buFont typeface="Arial" charset="0"/>
              <a:buChar char="•"/>
            </a:pPr>
            <a:r>
              <a:rPr lang="zh-CN" altLang="en-US" noProof="1">
                <a:solidFill>
                  <a:srgbClr val="000000"/>
                </a:solidFill>
                <a:latin typeface="+mn-ea"/>
                <a:sym typeface="Arial" charset="0"/>
              </a:rPr>
              <a:t> 鲜果采摘时机的把握成为一项重要的经验技能，可以降低无谓损耗</a:t>
            </a:r>
            <a:endParaRPr lang="zh-CN" altLang="zh-CN" noProof="1">
              <a:solidFill>
                <a:srgbClr val="000000"/>
              </a:solidFill>
              <a:latin typeface="+mn-ea"/>
              <a:sym typeface="Arial" charset="0"/>
            </a:endParaRPr>
          </a:p>
          <a:p>
            <a:pPr marL="266700" indent="-266700">
              <a:lnSpc>
                <a:spcPct val="150000"/>
              </a:lnSpc>
              <a:buFont typeface="Arial" charset="0"/>
              <a:buChar char="•"/>
            </a:pPr>
            <a:r>
              <a:rPr lang="zh-CN" altLang="en-US" noProof="1">
                <a:solidFill>
                  <a:srgbClr val="000000"/>
                </a:solidFill>
                <a:latin typeface="+mn-ea"/>
                <a:sym typeface="Arial" charset="0"/>
              </a:rPr>
              <a:t> 每年的鲜果采摘标准由下游环节确定</a:t>
            </a:r>
            <a:endParaRPr lang="zh-CN" noProof="1">
              <a:solidFill>
                <a:srgbClr val="000000"/>
              </a:solidFill>
              <a:latin typeface="+mn-ea"/>
              <a:sym typeface="Arial" charset="0"/>
            </a:endParaRPr>
          </a:p>
          <a:p>
            <a:pPr marL="266700" indent="-266700">
              <a:lnSpc>
                <a:spcPct val="150000"/>
              </a:lnSpc>
              <a:buFont typeface="Arial" charset="0"/>
              <a:buChar char="•"/>
            </a:pPr>
            <a:r>
              <a:rPr lang="zh-CN" altLang="en-US" noProof="1">
                <a:solidFill>
                  <a:srgbClr val="000000"/>
                </a:solidFill>
                <a:latin typeface="+mn-ea"/>
                <a:sym typeface="Arial" charset="0"/>
              </a:rPr>
              <a:t> 采摘环节的</a:t>
            </a:r>
            <a:r>
              <a:rPr lang="zh-CN" altLang="en-US" noProof="1" smtClean="0">
                <a:solidFill>
                  <a:srgbClr val="000000"/>
                </a:solidFill>
                <a:latin typeface="+mn-ea"/>
                <a:sym typeface="Arial" charset="0"/>
              </a:rPr>
              <a:t>产值</a:t>
            </a:r>
            <a:r>
              <a:rPr lang="zh-CN" altLang="en-US" b="1" noProof="1" smtClean="0">
                <a:solidFill>
                  <a:srgbClr val="FF0000"/>
                </a:solidFill>
                <a:latin typeface="+mn-ea"/>
                <a:sym typeface="Arial" charset="0"/>
              </a:rPr>
              <a:t>约</a:t>
            </a:r>
            <a:r>
              <a:rPr lang="zh-CN" altLang="zh-CN" b="1" noProof="1">
                <a:solidFill>
                  <a:srgbClr val="FF0000"/>
                </a:solidFill>
                <a:latin typeface="+mn-ea"/>
                <a:sym typeface="Arial" charset="0"/>
              </a:rPr>
              <a:t>4.2</a:t>
            </a:r>
            <a:r>
              <a:rPr lang="zh-CN" altLang="en-US" b="1" noProof="1">
                <a:solidFill>
                  <a:srgbClr val="FF0000"/>
                </a:solidFill>
                <a:latin typeface="+mn-ea"/>
                <a:sym typeface="Arial" charset="0"/>
              </a:rPr>
              <a:t>亿</a:t>
            </a:r>
            <a:endParaRPr lang="zh-CN" altLang="en-US" b="1" noProof="1">
              <a:solidFill>
                <a:srgbClr val="FF0000"/>
              </a:solidFill>
              <a:latin typeface="+mn-ea"/>
            </a:endParaRPr>
          </a:p>
        </p:txBody>
      </p:sp>
      <p:pic>
        <p:nvPicPr>
          <p:cNvPr id="2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直接连接符 2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36352445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5"/>
          <p:cNvSpPr>
            <a:spLocks noChangeArrowheads="1"/>
          </p:cNvSpPr>
          <p:nvPr/>
        </p:nvSpPr>
        <p:spPr bwMode="auto">
          <a:xfrm>
            <a:off x="1631952" y="3609595"/>
            <a:ext cx="923924" cy="1100454"/>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5" name="任意多边形 193"/>
          <p:cNvSpPr>
            <a:spLocks noChangeArrowheads="1"/>
          </p:cNvSpPr>
          <p:nvPr/>
        </p:nvSpPr>
        <p:spPr bwMode="auto">
          <a:xfrm>
            <a:off x="1631951" y="1273324"/>
            <a:ext cx="923924" cy="1509007"/>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1" name="圆角矩形 1"/>
          <p:cNvSpPr>
            <a:spLocks noChangeArrowheads="1"/>
          </p:cNvSpPr>
          <p:nvPr/>
        </p:nvSpPr>
        <p:spPr bwMode="auto">
          <a:xfrm>
            <a:off x="539552" y="2782332"/>
            <a:ext cx="1092399"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smtClean="0">
                <a:solidFill>
                  <a:schemeClr val="bg1"/>
                </a:solidFill>
                <a:latin typeface="微软雅黑" pitchFamily="34" charset="-122"/>
                <a:ea typeface="微软雅黑" pitchFamily="34" charset="-122"/>
                <a:sym typeface="Arial" charset="0"/>
              </a:rPr>
              <a:t>鲜果收购环节</a:t>
            </a:r>
            <a:endParaRPr lang="zh-CN" altLang="en-US" b="1" dirty="0">
              <a:solidFill>
                <a:schemeClr val="bg1"/>
              </a:solidFill>
              <a:latin typeface="微软雅黑" pitchFamily="34" charset="-122"/>
              <a:ea typeface="微软雅黑" pitchFamily="34" charset="-122"/>
              <a:sym typeface="Arial" charset="0"/>
            </a:endParaRPr>
          </a:p>
        </p:txBody>
      </p:sp>
      <p:sp>
        <p:nvSpPr>
          <p:cNvPr id="22" name="文本框 5"/>
          <p:cNvSpPr txBox="1"/>
          <p:nvPr/>
        </p:nvSpPr>
        <p:spPr>
          <a:xfrm>
            <a:off x="2555875" y="1581123"/>
            <a:ext cx="5904557" cy="2862322"/>
          </a:xfrm>
          <a:prstGeom prst="rect">
            <a:avLst/>
          </a:prstGeom>
          <a:noFill/>
        </p:spPr>
        <p:txBody>
          <a:bodyPr wrap="square">
            <a:spAutoFit/>
          </a:bodyPr>
          <a:lstStyle/>
          <a:p>
            <a:pPr marL="443230" indent="-443230">
              <a:lnSpc>
                <a:spcPct val="150000"/>
              </a:lnSpc>
              <a:buFont typeface="Arial" charset="0"/>
              <a:buChar char="•"/>
              <a:defRPr/>
            </a:pPr>
            <a:r>
              <a:rPr lang="zh-CN" altLang="en-US" dirty="0">
                <a:solidFill>
                  <a:srgbClr val="000000"/>
                </a:solidFill>
                <a:latin typeface="+mn-ea"/>
                <a:sym typeface="Arial" charset="0"/>
              </a:rPr>
              <a:t>产值</a:t>
            </a:r>
            <a:r>
              <a:rPr lang="en-US" altLang="zh-CN" b="1" dirty="0">
                <a:solidFill>
                  <a:srgbClr val="FF0000"/>
                </a:solidFill>
                <a:latin typeface="+mn-ea"/>
                <a:sym typeface="Arial" charset="0"/>
              </a:rPr>
              <a:t>30-50</a:t>
            </a:r>
            <a:r>
              <a:rPr lang="zh-CN" altLang="en-US" b="1" dirty="0">
                <a:solidFill>
                  <a:srgbClr val="FF0000"/>
                </a:solidFill>
                <a:latin typeface="+mn-ea"/>
                <a:sym typeface="Arial" charset="0"/>
              </a:rPr>
              <a:t>亿元</a:t>
            </a:r>
            <a:r>
              <a:rPr lang="zh-CN" altLang="en-US" dirty="0">
                <a:solidFill>
                  <a:srgbClr val="000000"/>
                </a:solidFill>
                <a:latin typeface="+mn-ea"/>
                <a:sym typeface="Arial" charset="0"/>
              </a:rPr>
              <a:t>：均价</a:t>
            </a:r>
            <a:r>
              <a:rPr lang="en-US" altLang="zh-CN" dirty="0">
                <a:solidFill>
                  <a:srgbClr val="000000"/>
                </a:solidFill>
                <a:latin typeface="+mn-ea"/>
                <a:sym typeface="Arial" charset="0"/>
              </a:rPr>
              <a:t>5</a:t>
            </a:r>
            <a:r>
              <a:rPr lang="zh-CN" altLang="en-US" dirty="0">
                <a:solidFill>
                  <a:srgbClr val="000000"/>
                </a:solidFill>
                <a:latin typeface="+mn-ea"/>
                <a:sym typeface="Arial" charset="0"/>
              </a:rPr>
              <a:t>元是</a:t>
            </a:r>
            <a:r>
              <a:rPr lang="en-US" altLang="zh-CN" dirty="0">
                <a:solidFill>
                  <a:srgbClr val="000000"/>
                </a:solidFill>
                <a:latin typeface="+mn-ea"/>
                <a:sym typeface="Arial" charset="0"/>
              </a:rPr>
              <a:t>35</a:t>
            </a:r>
            <a:r>
              <a:rPr lang="zh-CN" altLang="en-US" dirty="0">
                <a:solidFill>
                  <a:srgbClr val="000000"/>
                </a:solidFill>
                <a:latin typeface="+mn-ea"/>
                <a:sym typeface="Arial" charset="0"/>
              </a:rPr>
              <a:t>亿元，均价</a:t>
            </a:r>
            <a:r>
              <a:rPr lang="en-US" altLang="zh-CN" dirty="0">
                <a:solidFill>
                  <a:srgbClr val="000000"/>
                </a:solidFill>
                <a:latin typeface="+mn-ea"/>
                <a:sym typeface="Arial" charset="0"/>
              </a:rPr>
              <a:t>6</a:t>
            </a:r>
            <a:r>
              <a:rPr lang="zh-CN" altLang="en-US" dirty="0">
                <a:solidFill>
                  <a:srgbClr val="000000"/>
                </a:solidFill>
                <a:latin typeface="+mn-ea"/>
                <a:sym typeface="Arial" charset="0"/>
              </a:rPr>
              <a:t>元是</a:t>
            </a:r>
            <a:r>
              <a:rPr lang="en-US" altLang="zh-CN" dirty="0">
                <a:solidFill>
                  <a:srgbClr val="000000"/>
                </a:solidFill>
                <a:latin typeface="+mn-ea"/>
                <a:sym typeface="Arial" charset="0"/>
              </a:rPr>
              <a:t>42</a:t>
            </a:r>
            <a:r>
              <a:rPr lang="zh-CN" altLang="en-US" dirty="0">
                <a:solidFill>
                  <a:srgbClr val="000000"/>
                </a:solidFill>
                <a:latin typeface="+mn-ea"/>
                <a:sym typeface="Arial" charset="0"/>
              </a:rPr>
              <a:t>亿，均价</a:t>
            </a:r>
            <a:r>
              <a:rPr lang="en-US" altLang="zh-CN" dirty="0">
                <a:solidFill>
                  <a:srgbClr val="000000"/>
                </a:solidFill>
                <a:latin typeface="+mn-ea"/>
                <a:sym typeface="Arial" charset="0"/>
              </a:rPr>
              <a:t>7</a:t>
            </a:r>
            <a:r>
              <a:rPr lang="zh-CN" altLang="en-US" dirty="0">
                <a:solidFill>
                  <a:srgbClr val="000000"/>
                </a:solidFill>
                <a:latin typeface="+mn-ea"/>
                <a:sym typeface="Arial" charset="0"/>
              </a:rPr>
              <a:t>元是</a:t>
            </a:r>
            <a:r>
              <a:rPr lang="en-US" altLang="zh-CN" dirty="0">
                <a:solidFill>
                  <a:srgbClr val="000000"/>
                </a:solidFill>
                <a:latin typeface="+mn-ea"/>
                <a:sym typeface="Arial" charset="0"/>
              </a:rPr>
              <a:t>49</a:t>
            </a:r>
            <a:r>
              <a:rPr lang="zh-CN" altLang="en-US" dirty="0">
                <a:solidFill>
                  <a:srgbClr val="000000"/>
                </a:solidFill>
                <a:latin typeface="+mn-ea"/>
                <a:sym typeface="Arial" charset="0"/>
              </a:rPr>
              <a:t>亿</a:t>
            </a:r>
            <a:endParaRPr lang="en-US" altLang="zh-CN" dirty="0">
              <a:solidFill>
                <a:srgbClr val="000000"/>
              </a:solidFill>
              <a:latin typeface="+mn-ea"/>
              <a:sym typeface="Arial" charset="0"/>
            </a:endParaRPr>
          </a:p>
          <a:p>
            <a:pPr marL="443230" indent="-443230">
              <a:lnSpc>
                <a:spcPct val="150000"/>
              </a:lnSpc>
              <a:buFont typeface="Arial" charset="0"/>
              <a:buChar char="•"/>
              <a:defRPr/>
            </a:pPr>
            <a:r>
              <a:rPr lang="zh-CN" altLang="en-US" dirty="0">
                <a:solidFill>
                  <a:srgbClr val="000000"/>
                </a:solidFill>
                <a:latin typeface="+mn-ea"/>
                <a:sym typeface="Arial" charset="0"/>
              </a:rPr>
              <a:t>收购商利润是平均</a:t>
            </a:r>
            <a:r>
              <a:rPr lang="en-US" altLang="zh-CN" dirty="0" smtClean="0">
                <a:solidFill>
                  <a:srgbClr val="000000"/>
                </a:solidFill>
                <a:latin typeface="+mn-ea"/>
                <a:sym typeface="Arial" charset="0"/>
              </a:rPr>
              <a:t>0.4</a:t>
            </a:r>
            <a:r>
              <a:rPr lang="zh-CN" altLang="en-US" dirty="0" smtClean="0">
                <a:solidFill>
                  <a:srgbClr val="000000"/>
                </a:solidFill>
                <a:latin typeface="+mn-ea"/>
                <a:sym typeface="Arial" charset="0"/>
              </a:rPr>
              <a:t>元</a:t>
            </a:r>
            <a:r>
              <a:rPr lang="en-US" altLang="zh-CN" dirty="0">
                <a:solidFill>
                  <a:srgbClr val="000000"/>
                </a:solidFill>
                <a:latin typeface="+mn-ea"/>
                <a:sym typeface="Arial" charset="0"/>
              </a:rPr>
              <a:t>/</a:t>
            </a:r>
            <a:r>
              <a:rPr lang="zh-CN" altLang="en-US" dirty="0">
                <a:solidFill>
                  <a:srgbClr val="000000"/>
                </a:solidFill>
                <a:latin typeface="+mn-ea"/>
                <a:sym typeface="Arial" charset="0"/>
              </a:rPr>
              <a:t>斤，利润</a:t>
            </a:r>
            <a:r>
              <a:rPr lang="zh-CN" altLang="en-US" dirty="0" smtClean="0">
                <a:solidFill>
                  <a:srgbClr val="000000"/>
                </a:solidFill>
                <a:latin typeface="+mn-ea"/>
                <a:sym typeface="Arial" charset="0"/>
              </a:rPr>
              <a:t>规模</a:t>
            </a:r>
            <a:r>
              <a:rPr lang="en-US" altLang="zh-CN" dirty="0" smtClean="0">
                <a:solidFill>
                  <a:srgbClr val="000000"/>
                </a:solidFill>
                <a:latin typeface="+mn-ea"/>
                <a:sym typeface="Arial" charset="0"/>
              </a:rPr>
              <a:t>2.8</a:t>
            </a:r>
            <a:r>
              <a:rPr lang="zh-CN" altLang="en-US" dirty="0" smtClean="0">
                <a:solidFill>
                  <a:srgbClr val="000000"/>
                </a:solidFill>
                <a:latin typeface="+mn-ea"/>
                <a:sym typeface="Arial" charset="0"/>
              </a:rPr>
              <a:t>亿</a:t>
            </a:r>
            <a:r>
              <a:rPr lang="zh-CN" altLang="en-US" dirty="0">
                <a:solidFill>
                  <a:srgbClr val="000000"/>
                </a:solidFill>
                <a:latin typeface="+mn-ea"/>
                <a:sym typeface="Arial" charset="0"/>
              </a:rPr>
              <a:t>元  </a:t>
            </a:r>
            <a:endParaRPr lang="en-US" altLang="zh-CN" dirty="0">
              <a:solidFill>
                <a:srgbClr val="000000"/>
              </a:solidFill>
              <a:latin typeface="+mn-ea"/>
              <a:sym typeface="Arial" charset="0"/>
            </a:endParaRPr>
          </a:p>
          <a:p>
            <a:pPr marL="443230" indent="-443230">
              <a:lnSpc>
                <a:spcPct val="150000"/>
              </a:lnSpc>
              <a:buFont typeface="Arial" charset="0"/>
              <a:buChar char="•"/>
              <a:defRPr/>
            </a:pPr>
            <a:r>
              <a:rPr lang="zh-CN" altLang="en-US" dirty="0">
                <a:solidFill>
                  <a:srgbClr val="000000"/>
                </a:solidFill>
                <a:latin typeface="+mn-ea"/>
                <a:sym typeface="Arial" charset="0"/>
              </a:rPr>
              <a:t>收购模式</a:t>
            </a:r>
            <a:r>
              <a:rPr lang="zh-CN" altLang="en-US" dirty="0" smtClean="0">
                <a:solidFill>
                  <a:srgbClr val="000000"/>
                </a:solidFill>
                <a:latin typeface="+mn-ea"/>
                <a:sym typeface="Arial" charset="0"/>
              </a:rPr>
              <a:t>：</a:t>
            </a:r>
            <a:endParaRPr lang="en-US" altLang="zh-CN" dirty="0" smtClean="0">
              <a:solidFill>
                <a:srgbClr val="000000"/>
              </a:solidFill>
              <a:latin typeface="+mn-ea"/>
              <a:sym typeface="Arial" charset="0"/>
            </a:endParaRPr>
          </a:p>
          <a:p>
            <a:pPr>
              <a:lnSpc>
                <a:spcPct val="150000"/>
              </a:lnSpc>
              <a:defRPr/>
            </a:pPr>
            <a:r>
              <a:rPr lang="zh-CN" altLang="en-US" dirty="0" smtClean="0">
                <a:solidFill>
                  <a:srgbClr val="000000"/>
                </a:solidFill>
                <a:latin typeface="+mn-ea"/>
                <a:sym typeface="Arial" charset="0"/>
              </a:rPr>
              <a:t>      果农</a:t>
            </a:r>
            <a:r>
              <a:rPr lang="en-US" altLang="zh-CN" dirty="0">
                <a:solidFill>
                  <a:srgbClr val="000000"/>
                </a:solidFill>
                <a:latin typeface="+mn-ea"/>
                <a:sym typeface="Arial" charset="0"/>
              </a:rPr>
              <a:t>——</a:t>
            </a:r>
            <a:r>
              <a:rPr lang="zh-CN" altLang="en-US" dirty="0">
                <a:solidFill>
                  <a:srgbClr val="000000"/>
                </a:solidFill>
                <a:latin typeface="+mn-ea"/>
                <a:sym typeface="Arial" charset="0"/>
              </a:rPr>
              <a:t>收购点（收购商）</a:t>
            </a:r>
            <a:r>
              <a:rPr lang="en-US" altLang="zh-CN" dirty="0">
                <a:solidFill>
                  <a:srgbClr val="000000"/>
                </a:solidFill>
                <a:latin typeface="+mn-ea"/>
                <a:sym typeface="Arial" charset="0"/>
              </a:rPr>
              <a:t>——</a:t>
            </a:r>
            <a:r>
              <a:rPr lang="zh-CN" altLang="en-US" dirty="0">
                <a:solidFill>
                  <a:srgbClr val="000000"/>
                </a:solidFill>
                <a:latin typeface="+mn-ea"/>
                <a:sym typeface="Arial" charset="0"/>
              </a:rPr>
              <a:t>初加工厂</a:t>
            </a:r>
            <a:endParaRPr lang="en-US" dirty="0">
              <a:solidFill>
                <a:srgbClr val="000000"/>
              </a:solidFill>
              <a:latin typeface="+mn-ea"/>
              <a:sym typeface="Arial" charset="0"/>
            </a:endParaRPr>
          </a:p>
          <a:p>
            <a:pPr marL="266700" indent="-266700">
              <a:lnSpc>
                <a:spcPct val="150000"/>
              </a:lnSpc>
              <a:buFont typeface="Arial" charset="0"/>
              <a:buNone/>
              <a:defRPr/>
            </a:pPr>
            <a:r>
              <a:rPr lang="zh-CN" altLang="en-US" dirty="0" smtClean="0">
                <a:solidFill>
                  <a:srgbClr val="000000"/>
                </a:solidFill>
                <a:latin typeface="+mn-ea"/>
                <a:sym typeface="Arial" charset="0"/>
              </a:rPr>
              <a:t>      果农</a:t>
            </a:r>
            <a:r>
              <a:rPr lang="en-US" altLang="zh-CN" dirty="0">
                <a:solidFill>
                  <a:srgbClr val="000000"/>
                </a:solidFill>
                <a:latin typeface="+mn-ea"/>
                <a:sym typeface="Arial" charset="0"/>
              </a:rPr>
              <a:t>——</a:t>
            </a:r>
            <a:r>
              <a:rPr lang="zh-CN" altLang="en-US" dirty="0">
                <a:solidFill>
                  <a:srgbClr val="000000"/>
                </a:solidFill>
                <a:latin typeface="+mn-ea"/>
                <a:sym typeface="Arial" charset="0"/>
              </a:rPr>
              <a:t>初加工厂</a:t>
            </a:r>
            <a:endParaRPr lang="zh-CN" altLang="en-US" noProof="1">
              <a:latin typeface="+mn-ea"/>
            </a:endParaRPr>
          </a:p>
        </p:txBody>
      </p:sp>
      <p:pic>
        <p:nvPicPr>
          <p:cNvPr id="23"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连接符 24"/>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97177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pic>
        <p:nvPicPr>
          <p:cNvPr id="5" name="图片 4"/>
          <p:cNvPicPr/>
          <p:nvPr/>
        </p:nvPicPr>
        <p:blipFill rotWithShape="1">
          <a:blip r:embed="rId3"/>
          <a:srcRect l="22311" t="25171" r="25260" b="11263"/>
          <a:stretch/>
        </p:blipFill>
        <p:spPr bwMode="auto">
          <a:xfrm>
            <a:off x="2187381" y="1120994"/>
            <a:ext cx="6129035" cy="4256786"/>
          </a:xfrm>
          <a:prstGeom prst="rect">
            <a:avLst/>
          </a:prstGeom>
          <a:ln>
            <a:noFill/>
          </a:ln>
          <a:extLst>
            <a:ext uri="{53640926-AAD7-44D8-BBD7-CCE9431645EC}">
              <a14:shadowObscured xmlns:a14="http://schemas.microsoft.com/office/drawing/2010/main"/>
            </a:ext>
          </a:extLst>
        </p:spPr>
      </p:pic>
      <p:sp>
        <p:nvSpPr>
          <p:cNvPr id="6" name="任意多边形 5"/>
          <p:cNvSpPr>
            <a:spLocks noChangeArrowheads="1"/>
          </p:cNvSpPr>
          <p:nvPr/>
        </p:nvSpPr>
        <p:spPr bwMode="auto">
          <a:xfrm>
            <a:off x="1559844" y="3629254"/>
            <a:ext cx="923924" cy="1100454"/>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7" name="任意多边形 193"/>
          <p:cNvSpPr>
            <a:spLocks noChangeArrowheads="1"/>
          </p:cNvSpPr>
          <p:nvPr/>
        </p:nvSpPr>
        <p:spPr bwMode="auto">
          <a:xfrm>
            <a:off x="1559843" y="1292983"/>
            <a:ext cx="923924" cy="1509007"/>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8" name="圆角矩形 1"/>
          <p:cNvSpPr>
            <a:spLocks noChangeArrowheads="1"/>
          </p:cNvSpPr>
          <p:nvPr/>
        </p:nvSpPr>
        <p:spPr bwMode="auto">
          <a:xfrm>
            <a:off x="467444" y="2801991"/>
            <a:ext cx="1092399"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smtClean="0">
                <a:solidFill>
                  <a:schemeClr val="bg1"/>
                </a:solidFill>
                <a:latin typeface="微软雅黑" pitchFamily="34" charset="-122"/>
                <a:ea typeface="微软雅黑" pitchFamily="34" charset="-122"/>
                <a:sym typeface="Arial" charset="0"/>
              </a:rPr>
              <a:t>鲜果收购环节</a:t>
            </a:r>
            <a:endParaRPr lang="zh-CN" altLang="en-US" b="1" dirty="0">
              <a:solidFill>
                <a:schemeClr val="bg1"/>
              </a:solidFill>
              <a:latin typeface="微软雅黑" pitchFamily="34" charset="-122"/>
              <a:ea typeface="微软雅黑" pitchFamily="34" charset="-122"/>
              <a:sym typeface="Arial" charset="0"/>
            </a:endParaRPr>
          </a:p>
        </p:txBody>
      </p:sp>
    </p:spTree>
    <p:extLst>
      <p:ext uri="{BB962C8B-B14F-4D97-AF65-F5344CB8AC3E}">
        <p14:creationId xmlns:p14="http://schemas.microsoft.com/office/powerpoint/2010/main" val="6759634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5"/>
          <p:cNvSpPr>
            <a:spLocks noChangeArrowheads="1"/>
          </p:cNvSpPr>
          <p:nvPr/>
        </p:nvSpPr>
        <p:spPr bwMode="auto">
          <a:xfrm>
            <a:off x="1415802" y="3845278"/>
            <a:ext cx="995362" cy="1496088"/>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5" name="任意多边形 193"/>
          <p:cNvSpPr>
            <a:spLocks noChangeArrowheads="1"/>
          </p:cNvSpPr>
          <p:nvPr/>
        </p:nvSpPr>
        <p:spPr bwMode="auto">
          <a:xfrm>
            <a:off x="1415802" y="1057301"/>
            <a:ext cx="995362" cy="1960714"/>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1" name="圆角矩形 1"/>
          <p:cNvSpPr>
            <a:spLocks noChangeArrowheads="1"/>
          </p:cNvSpPr>
          <p:nvPr/>
        </p:nvSpPr>
        <p:spPr bwMode="auto">
          <a:xfrm>
            <a:off x="323403" y="3018015"/>
            <a:ext cx="1092399"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smtClean="0">
                <a:solidFill>
                  <a:schemeClr val="bg1"/>
                </a:solidFill>
                <a:latin typeface="微软雅黑" pitchFamily="34" charset="-122"/>
                <a:ea typeface="微软雅黑" pitchFamily="34" charset="-122"/>
                <a:sym typeface="Arial" charset="0"/>
              </a:rPr>
              <a:t>初加工环节</a:t>
            </a:r>
            <a:endParaRPr lang="zh-CN" altLang="en-US" b="1" dirty="0">
              <a:solidFill>
                <a:schemeClr val="bg1"/>
              </a:solidFill>
              <a:latin typeface="微软雅黑" pitchFamily="34" charset="-122"/>
              <a:ea typeface="微软雅黑" pitchFamily="34" charset="-122"/>
              <a:sym typeface="Arial" charset="0"/>
            </a:endParaRPr>
          </a:p>
        </p:txBody>
      </p:sp>
      <p:sp>
        <p:nvSpPr>
          <p:cNvPr id="22" name="文本框 5"/>
          <p:cNvSpPr txBox="1">
            <a:spLocks noChangeArrowheads="1"/>
          </p:cNvSpPr>
          <p:nvPr/>
        </p:nvSpPr>
        <p:spPr bwMode="auto">
          <a:xfrm>
            <a:off x="2411164" y="841276"/>
            <a:ext cx="6265292" cy="4555093"/>
          </a:xfrm>
          <a:prstGeom prst="rect">
            <a:avLst/>
          </a:prstGeom>
          <a:noFill/>
          <a:ln w="9525">
            <a:noFill/>
            <a:miter lim="800000"/>
            <a:headEnd/>
            <a:tailEnd/>
          </a:ln>
        </p:spPr>
        <p:txBody>
          <a:bodyPr wrap="square">
            <a:spAutoFit/>
          </a:bodyPr>
          <a:lstStyle/>
          <a:p>
            <a:pPr marL="266700" indent="-266700">
              <a:lnSpc>
                <a:spcPct val="150000"/>
              </a:lnSpc>
              <a:buFont typeface="Arial" charset="0"/>
              <a:buChar char="•"/>
            </a:pPr>
            <a:r>
              <a:rPr lang="zh-CN" altLang="en-US" noProof="1" smtClean="0">
                <a:solidFill>
                  <a:srgbClr val="000000"/>
                </a:solidFill>
                <a:latin typeface="+mn-ea"/>
                <a:sym typeface="Arial" charset="0"/>
              </a:rPr>
              <a:t>初加工</a:t>
            </a:r>
            <a:r>
              <a:rPr lang="zh-CN" altLang="en-US" noProof="1">
                <a:solidFill>
                  <a:srgbClr val="000000"/>
                </a:solidFill>
                <a:latin typeface="+mn-ea"/>
                <a:sym typeface="Arial" charset="0"/>
              </a:rPr>
              <a:t>风险较大，产能严重过剩，在产业链中无话语权。在价格波动严重的年份，初加工</a:t>
            </a:r>
            <a:r>
              <a:rPr lang="zh-CN" altLang="en-US" noProof="1" smtClean="0">
                <a:solidFill>
                  <a:srgbClr val="000000"/>
                </a:solidFill>
                <a:latin typeface="+mn-ea"/>
                <a:sym typeface="Arial" charset="0"/>
              </a:rPr>
              <a:t>厂常</a:t>
            </a:r>
            <a:r>
              <a:rPr lang="zh-CN" altLang="en-US" noProof="1">
                <a:solidFill>
                  <a:srgbClr val="000000"/>
                </a:solidFill>
                <a:latin typeface="+mn-ea"/>
                <a:sym typeface="Arial" charset="0"/>
              </a:rPr>
              <a:t>出现负</a:t>
            </a:r>
            <a:r>
              <a:rPr lang="zh-CN" altLang="en-US" noProof="1" smtClean="0">
                <a:solidFill>
                  <a:srgbClr val="000000"/>
                </a:solidFill>
                <a:latin typeface="+mn-ea"/>
                <a:sym typeface="Arial" charset="0"/>
              </a:rPr>
              <a:t>利润。</a:t>
            </a:r>
            <a:endParaRPr lang="zh-CN" noProof="1">
              <a:solidFill>
                <a:srgbClr val="000000"/>
              </a:solidFill>
              <a:latin typeface="+mn-ea"/>
              <a:sym typeface="Arial" charset="0"/>
            </a:endParaRPr>
          </a:p>
          <a:p>
            <a:pPr marL="266700" indent="-266700">
              <a:lnSpc>
                <a:spcPct val="150000"/>
              </a:lnSpc>
              <a:buFont typeface="Arial" charset="0"/>
              <a:buChar char="•"/>
            </a:pPr>
            <a:r>
              <a:rPr lang="zh-CN" altLang="en-US" noProof="1">
                <a:solidFill>
                  <a:srgbClr val="000000"/>
                </a:solidFill>
                <a:latin typeface="+mn-ea"/>
                <a:sym typeface="Arial" charset="0"/>
              </a:rPr>
              <a:t>目前海南省约有</a:t>
            </a:r>
            <a:r>
              <a:rPr lang="zh-CN" altLang="zh-CN" noProof="1">
                <a:solidFill>
                  <a:srgbClr val="000000"/>
                </a:solidFill>
                <a:latin typeface="+mn-ea"/>
                <a:sym typeface="Arial" charset="0"/>
              </a:rPr>
              <a:t>2</a:t>
            </a:r>
            <a:r>
              <a:rPr lang="zh-CN" altLang="en-US" noProof="1">
                <a:solidFill>
                  <a:srgbClr val="000000"/>
                </a:solidFill>
                <a:latin typeface="+mn-ea"/>
                <a:sym typeface="Arial" charset="0"/>
              </a:rPr>
              <a:t>万个炉，已经严重产能过剩。按照每个炉满负荷运作，</a:t>
            </a:r>
            <a:r>
              <a:rPr lang="zh-CN" altLang="zh-CN" noProof="1">
                <a:solidFill>
                  <a:srgbClr val="000000"/>
                </a:solidFill>
                <a:latin typeface="+mn-ea"/>
                <a:sym typeface="Arial" charset="0"/>
              </a:rPr>
              <a:t>4</a:t>
            </a:r>
            <a:r>
              <a:rPr lang="zh-CN" altLang="en-US" noProof="1">
                <a:solidFill>
                  <a:srgbClr val="000000"/>
                </a:solidFill>
                <a:latin typeface="+mn-ea"/>
                <a:sym typeface="Arial" charset="0"/>
              </a:rPr>
              <a:t>个月的加工期只需要</a:t>
            </a:r>
            <a:r>
              <a:rPr lang="zh-CN" altLang="zh-CN" noProof="1">
                <a:solidFill>
                  <a:srgbClr val="000000"/>
                </a:solidFill>
                <a:latin typeface="+mn-ea"/>
                <a:sym typeface="Arial" charset="0"/>
              </a:rPr>
              <a:t>5000</a:t>
            </a:r>
            <a:r>
              <a:rPr lang="zh-CN" altLang="en-US" noProof="1">
                <a:solidFill>
                  <a:srgbClr val="000000"/>
                </a:solidFill>
                <a:latin typeface="+mn-ea"/>
                <a:sym typeface="Arial" charset="0"/>
              </a:rPr>
              <a:t>个炉，考虑市场竞争因素，海南初加工行业保有</a:t>
            </a:r>
            <a:r>
              <a:rPr lang="zh-CN" altLang="zh-CN" noProof="1">
                <a:solidFill>
                  <a:srgbClr val="000000"/>
                </a:solidFill>
                <a:latin typeface="+mn-ea"/>
                <a:sym typeface="Arial" charset="0"/>
              </a:rPr>
              <a:t>1</a:t>
            </a:r>
            <a:r>
              <a:rPr lang="zh-CN" altLang="en-US" noProof="1">
                <a:solidFill>
                  <a:srgbClr val="000000"/>
                </a:solidFill>
                <a:latin typeface="+mn-ea"/>
                <a:sym typeface="Arial" charset="0"/>
              </a:rPr>
              <a:t>万个炉是较好的配制。</a:t>
            </a:r>
            <a:endParaRPr lang="zh-CN" altLang="zh-CN" noProof="1">
              <a:solidFill>
                <a:srgbClr val="000000"/>
              </a:solidFill>
              <a:latin typeface="+mn-ea"/>
              <a:sym typeface="Arial" charset="0"/>
            </a:endParaRPr>
          </a:p>
          <a:p>
            <a:pPr marL="266700" indent="-266700">
              <a:lnSpc>
                <a:spcPct val="150000"/>
              </a:lnSpc>
              <a:buFont typeface="Arial" charset="0"/>
              <a:buChar char="•"/>
            </a:pPr>
            <a:r>
              <a:rPr lang="zh-CN" altLang="en-US" noProof="1">
                <a:solidFill>
                  <a:srgbClr val="000000"/>
                </a:solidFill>
                <a:latin typeface="+mn-ea"/>
                <a:sym typeface="Arial" charset="0"/>
              </a:rPr>
              <a:t>没有规范的生产标准，且交易多处于无序状态，成本、利润难以确定。毛利润规模估计</a:t>
            </a:r>
            <a:r>
              <a:rPr lang="zh-CN" altLang="en-US" b="1" noProof="1">
                <a:solidFill>
                  <a:srgbClr val="FF0000"/>
                </a:solidFill>
                <a:latin typeface="+mn-ea"/>
                <a:sym typeface="Arial" charset="0"/>
              </a:rPr>
              <a:t>近</a:t>
            </a:r>
            <a:r>
              <a:rPr lang="zh-CN" altLang="zh-CN" b="1" noProof="1" smtClean="0">
                <a:solidFill>
                  <a:srgbClr val="FF0000"/>
                </a:solidFill>
                <a:latin typeface="+mn-ea"/>
                <a:sym typeface="Arial" charset="0"/>
              </a:rPr>
              <a:t>1</a:t>
            </a:r>
            <a:r>
              <a:rPr lang="en-US" altLang="zh-CN" b="1" noProof="1" smtClean="0">
                <a:solidFill>
                  <a:srgbClr val="FF0000"/>
                </a:solidFill>
                <a:latin typeface="+mn-ea"/>
                <a:sym typeface="Arial" charset="0"/>
              </a:rPr>
              <a:t>2</a:t>
            </a:r>
            <a:r>
              <a:rPr lang="zh-CN" altLang="en-US" b="1" noProof="1" smtClean="0">
                <a:solidFill>
                  <a:srgbClr val="FF0000"/>
                </a:solidFill>
                <a:latin typeface="+mn-ea"/>
                <a:sym typeface="Arial" charset="0"/>
              </a:rPr>
              <a:t>亿</a:t>
            </a:r>
            <a:r>
              <a:rPr lang="zh-CN" altLang="en-US" b="1" noProof="1">
                <a:solidFill>
                  <a:srgbClr val="FF0000"/>
                </a:solidFill>
                <a:latin typeface="+mn-ea"/>
                <a:sym typeface="Arial" charset="0"/>
              </a:rPr>
              <a:t>元</a:t>
            </a:r>
            <a:r>
              <a:rPr lang="zh-CN" altLang="en-US" noProof="1">
                <a:solidFill>
                  <a:srgbClr val="000000"/>
                </a:solidFill>
                <a:latin typeface="+mn-ea"/>
                <a:sym typeface="Arial" charset="0"/>
              </a:rPr>
              <a:t>。</a:t>
            </a:r>
            <a:endParaRPr lang="zh-CN" altLang="en-US" b="1" dirty="0">
              <a:solidFill>
                <a:srgbClr val="000000"/>
              </a:solidFill>
              <a:latin typeface="+mn-ea"/>
              <a:sym typeface="Arial" charset="0"/>
            </a:endParaRPr>
          </a:p>
          <a:p>
            <a:pPr marL="266700" indent="-266700">
              <a:buFont typeface="Arial" charset="0"/>
              <a:buNone/>
            </a:pPr>
            <a:endParaRPr lang="zh-CN" altLang="en-US" noProof="1">
              <a:latin typeface="+mn-ea"/>
            </a:endParaRPr>
          </a:p>
        </p:txBody>
      </p:sp>
      <p:pic>
        <p:nvPicPr>
          <p:cNvPr id="23"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连接符 24"/>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3841123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5"/>
          <p:cNvSpPr>
            <a:spLocks noChangeArrowheads="1"/>
          </p:cNvSpPr>
          <p:nvPr/>
        </p:nvSpPr>
        <p:spPr bwMode="auto">
          <a:xfrm>
            <a:off x="1631951" y="3845278"/>
            <a:ext cx="627674" cy="934861"/>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5" name="任意多边形 193"/>
          <p:cNvSpPr>
            <a:spLocks noChangeArrowheads="1"/>
          </p:cNvSpPr>
          <p:nvPr/>
        </p:nvSpPr>
        <p:spPr bwMode="auto">
          <a:xfrm>
            <a:off x="1631951" y="1509007"/>
            <a:ext cx="627674" cy="1509007"/>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1" name="圆角矩形 1"/>
          <p:cNvSpPr>
            <a:spLocks noChangeArrowheads="1"/>
          </p:cNvSpPr>
          <p:nvPr/>
        </p:nvSpPr>
        <p:spPr bwMode="auto">
          <a:xfrm>
            <a:off x="539552" y="3018015"/>
            <a:ext cx="1092399"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smtClean="0">
                <a:solidFill>
                  <a:schemeClr val="bg1"/>
                </a:solidFill>
                <a:latin typeface="微软雅黑" pitchFamily="34" charset="-122"/>
                <a:ea typeface="微软雅黑" pitchFamily="34" charset="-122"/>
                <a:sym typeface="Arial" charset="0"/>
              </a:rPr>
              <a:t>干果收购环节</a:t>
            </a:r>
            <a:endParaRPr lang="zh-CN" altLang="en-US" b="1" dirty="0">
              <a:solidFill>
                <a:schemeClr val="bg1"/>
              </a:solidFill>
              <a:latin typeface="微软雅黑" pitchFamily="34" charset="-122"/>
              <a:ea typeface="微软雅黑" pitchFamily="34" charset="-122"/>
              <a:sym typeface="Arial" charset="0"/>
            </a:endParaRPr>
          </a:p>
        </p:txBody>
      </p:sp>
      <p:sp>
        <p:nvSpPr>
          <p:cNvPr id="22" name="文本框 5"/>
          <p:cNvSpPr txBox="1">
            <a:spLocks noChangeArrowheads="1"/>
          </p:cNvSpPr>
          <p:nvPr/>
        </p:nvSpPr>
        <p:spPr bwMode="auto">
          <a:xfrm>
            <a:off x="2259625" y="1201316"/>
            <a:ext cx="6192894" cy="3785652"/>
          </a:xfrm>
          <a:prstGeom prst="rect">
            <a:avLst/>
          </a:prstGeom>
          <a:noFill/>
          <a:ln w="9525">
            <a:noFill/>
            <a:miter lim="800000"/>
            <a:headEnd/>
            <a:tailEnd/>
          </a:ln>
        </p:spPr>
        <p:txBody>
          <a:bodyPr wrap="square">
            <a:spAutoFit/>
          </a:bodyPr>
          <a:lstStyle/>
          <a:p>
            <a:pPr marL="266700" indent="-266700">
              <a:lnSpc>
                <a:spcPct val="150000"/>
              </a:lnSpc>
              <a:buFont typeface="Arial" charset="0"/>
              <a:buChar char="•"/>
            </a:pPr>
            <a:r>
              <a:rPr lang="en-US" altLang="zh-CN" dirty="0">
                <a:solidFill>
                  <a:srgbClr val="000000"/>
                </a:solidFill>
                <a:latin typeface="+mn-ea"/>
                <a:sym typeface="Arial" charset="0"/>
              </a:rPr>
              <a:t> </a:t>
            </a:r>
            <a:r>
              <a:rPr lang="zh-CN" altLang="en-US" noProof="1">
                <a:solidFill>
                  <a:srgbClr val="000000"/>
                </a:solidFill>
                <a:latin typeface="+mn-ea"/>
                <a:sym typeface="Arial" charset="0"/>
              </a:rPr>
              <a:t>初加工形成的干果供应湖南深加工企业的过程。</a:t>
            </a:r>
            <a:endParaRPr lang="zh-CN" noProof="1">
              <a:solidFill>
                <a:srgbClr val="000000"/>
              </a:solidFill>
              <a:latin typeface="+mn-ea"/>
              <a:sym typeface="Arial" charset="0"/>
            </a:endParaRPr>
          </a:p>
          <a:p>
            <a:pPr marL="266700" indent="-266700">
              <a:lnSpc>
                <a:spcPct val="150000"/>
              </a:lnSpc>
              <a:buFont typeface="Arial" charset="0"/>
              <a:buChar char="•"/>
            </a:pPr>
            <a:r>
              <a:rPr lang="zh-CN" altLang="en-US" noProof="1">
                <a:solidFill>
                  <a:srgbClr val="000000"/>
                </a:solidFill>
                <a:latin typeface="+mn-ea"/>
                <a:sym typeface="Arial" charset="0"/>
              </a:rPr>
              <a:t>收购模式：</a:t>
            </a:r>
          </a:p>
          <a:p>
            <a:pPr marL="266700" indent="-266700">
              <a:lnSpc>
                <a:spcPct val="150000"/>
              </a:lnSpc>
              <a:buFont typeface="Arial" charset="0"/>
              <a:buNone/>
            </a:pPr>
            <a:r>
              <a:rPr lang="zh-CN" altLang="en-US" noProof="1">
                <a:solidFill>
                  <a:srgbClr val="000000"/>
                </a:solidFill>
                <a:latin typeface="+mn-ea"/>
                <a:sym typeface="Arial" charset="0"/>
              </a:rPr>
              <a:t>  ——深加工企业的收购业务员从海南的初加环节收购，占</a:t>
            </a:r>
            <a:r>
              <a:rPr lang="zh-CN" altLang="zh-CN" noProof="1">
                <a:solidFill>
                  <a:srgbClr val="000000"/>
                </a:solidFill>
                <a:latin typeface="+mn-ea"/>
                <a:sym typeface="Arial" charset="0"/>
              </a:rPr>
              <a:t>70%</a:t>
            </a:r>
          </a:p>
          <a:p>
            <a:pPr marL="266700" indent="-266700">
              <a:lnSpc>
                <a:spcPct val="150000"/>
              </a:lnSpc>
              <a:buFont typeface="Arial" charset="0"/>
              <a:buNone/>
            </a:pPr>
            <a:r>
              <a:rPr lang="zh-CN" altLang="en-US" noProof="1">
                <a:solidFill>
                  <a:srgbClr val="000000"/>
                </a:solidFill>
                <a:latin typeface="+mn-ea"/>
                <a:sym typeface="Arial" charset="0"/>
              </a:rPr>
              <a:t>  ——海南贸易大户从初加环节收购干果，供应到湖南，占</a:t>
            </a:r>
            <a:r>
              <a:rPr lang="zh-CN" altLang="zh-CN" noProof="1">
                <a:solidFill>
                  <a:srgbClr val="000000"/>
                </a:solidFill>
                <a:latin typeface="+mn-ea"/>
                <a:sym typeface="Arial" charset="0"/>
              </a:rPr>
              <a:t>10%</a:t>
            </a:r>
          </a:p>
          <a:p>
            <a:pPr marL="266700" indent="-266700">
              <a:lnSpc>
                <a:spcPct val="150000"/>
              </a:lnSpc>
              <a:buFont typeface="Arial" charset="0"/>
              <a:buNone/>
            </a:pPr>
            <a:r>
              <a:rPr lang="zh-CN" altLang="en-US" noProof="1">
                <a:solidFill>
                  <a:srgbClr val="000000"/>
                </a:solidFill>
                <a:latin typeface="+mn-ea"/>
                <a:sym typeface="Arial" charset="0"/>
              </a:rPr>
              <a:t>  ——海南初加工厂直接销售到湖南，占</a:t>
            </a:r>
            <a:r>
              <a:rPr lang="zh-CN" altLang="zh-CN" noProof="1">
                <a:solidFill>
                  <a:srgbClr val="000000"/>
                </a:solidFill>
                <a:latin typeface="+mn-ea"/>
                <a:sym typeface="Arial" charset="0"/>
              </a:rPr>
              <a:t>20%</a:t>
            </a:r>
          </a:p>
          <a:p>
            <a:pPr marL="266700" indent="-266700">
              <a:lnSpc>
                <a:spcPct val="150000"/>
              </a:lnSpc>
              <a:buFont typeface="Arial" charset="0"/>
              <a:buChar char="•"/>
            </a:pPr>
            <a:r>
              <a:rPr lang="zh-CN" altLang="en-US" noProof="1">
                <a:solidFill>
                  <a:srgbClr val="000000"/>
                </a:solidFill>
                <a:latin typeface="+mn-ea"/>
                <a:sym typeface="Arial" charset="0"/>
              </a:rPr>
              <a:t>干果收购利润为</a:t>
            </a:r>
            <a:r>
              <a:rPr lang="zh-CN" altLang="zh-CN" noProof="1">
                <a:solidFill>
                  <a:srgbClr val="000000"/>
                </a:solidFill>
                <a:latin typeface="+mn-ea"/>
                <a:sym typeface="Arial" charset="0"/>
              </a:rPr>
              <a:t>0</a:t>
            </a:r>
            <a:r>
              <a:rPr lang="zh-CN" altLang="zh-CN" noProof="1" smtClean="0">
                <a:solidFill>
                  <a:srgbClr val="000000"/>
                </a:solidFill>
                <a:latin typeface="+mn-ea"/>
                <a:sym typeface="Arial" charset="0"/>
              </a:rPr>
              <a:t>.</a:t>
            </a:r>
            <a:r>
              <a:rPr lang="en-US" altLang="zh-CN" noProof="1" smtClean="0">
                <a:solidFill>
                  <a:srgbClr val="000000"/>
                </a:solidFill>
                <a:latin typeface="+mn-ea"/>
                <a:sym typeface="Arial" charset="0"/>
              </a:rPr>
              <a:t>5</a:t>
            </a:r>
            <a:r>
              <a:rPr lang="zh-CN" altLang="en-US" noProof="1" smtClean="0">
                <a:solidFill>
                  <a:srgbClr val="000000"/>
                </a:solidFill>
                <a:latin typeface="+mn-ea"/>
                <a:sym typeface="Arial" charset="0"/>
              </a:rPr>
              <a:t>元</a:t>
            </a:r>
            <a:r>
              <a:rPr lang="zh-CN" altLang="zh-CN" noProof="1">
                <a:solidFill>
                  <a:srgbClr val="000000"/>
                </a:solidFill>
                <a:latin typeface="+mn-ea"/>
                <a:sym typeface="Arial" charset="0"/>
              </a:rPr>
              <a:t>/</a:t>
            </a:r>
            <a:r>
              <a:rPr lang="zh-CN" altLang="en-US" noProof="1">
                <a:solidFill>
                  <a:srgbClr val="000000"/>
                </a:solidFill>
                <a:latin typeface="+mn-ea"/>
                <a:sym typeface="Arial" charset="0"/>
              </a:rPr>
              <a:t>斤，总利润规模</a:t>
            </a:r>
            <a:r>
              <a:rPr lang="zh-CN" altLang="en-US" b="1" noProof="1" smtClean="0">
                <a:solidFill>
                  <a:srgbClr val="FF0000"/>
                </a:solidFill>
                <a:latin typeface="+mn-ea"/>
                <a:sym typeface="Arial" charset="0"/>
              </a:rPr>
              <a:t>约</a:t>
            </a:r>
            <a:r>
              <a:rPr lang="en-US" altLang="zh-CN" b="1" noProof="1" smtClean="0">
                <a:solidFill>
                  <a:srgbClr val="FF0000"/>
                </a:solidFill>
                <a:latin typeface="+mn-ea"/>
                <a:sym typeface="Arial" charset="0"/>
              </a:rPr>
              <a:t>1</a:t>
            </a:r>
            <a:r>
              <a:rPr lang="zh-CN" altLang="en-US" b="1" noProof="1" smtClean="0">
                <a:solidFill>
                  <a:srgbClr val="FF0000"/>
                </a:solidFill>
                <a:latin typeface="+mn-ea"/>
                <a:sym typeface="Arial" charset="0"/>
              </a:rPr>
              <a:t>亿</a:t>
            </a:r>
            <a:r>
              <a:rPr lang="zh-CN" altLang="en-US" b="1" noProof="1">
                <a:solidFill>
                  <a:srgbClr val="FF0000"/>
                </a:solidFill>
                <a:latin typeface="+mn-ea"/>
                <a:sym typeface="Arial" charset="0"/>
              </a:rPr>
              <a:t>元</a:t>
            </a:r>
            <a:r>
              <a:rPr lang="zh-CN" altLang="en-US" noProof="1">
                <a:solidFill>
                  <a:srgbClr val="000000"/>
                </a:solidFill>
                <a:latin typeface="+mn-ea"/>
                <a:sym typeface="Arial" charset="0"/>
              </a:rPr>
              <a:t>。</a:t>
            </a:r>
            <a:endParaRPr lang="zh-CN" altLang="en-US" noProof="1">
              <a:latin typeface="+mn-ea"/>
            </a:endParaRPr>
          </a:p>
        </p:txBody>
      </p:sp>
      <p:pic>
        <p:nvPicPr>
          <p:cNvPr id="23"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连接符 24"/>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29594646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5"/>
          <p:cNvSpPr>
            <a:spLocks noChangeArrowheads="1"/>
          </p:cNvSpPr>
          <p:nvPr/>
        </p:nvSpPr>
        <p:spPr bwMode="auto">
          <a:xfrm>
            <a:off x="1558727" y="3393570"/>
            <a:ext cx="1141412" cy="1408145"/>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5" name="任意多边形 193"/>
          <p:cNvSpPr>
            <a:spLocks noChangeArrowheads="1"/>
          </p:cNvSpPr>
          <p:nvPr/>
        </p:nvSpPr>
        <p:spPr bwMode="auto">
          <a:xfrm>
            <a:off x="1558727" y="1057300"/>
            <a:ext cx="1141412" cy="1509007"/>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1" name="圆角矩形 1"/>
          <p:cNvSpPr>
            <a:spLocks noChangeArrowheads="1"/>
          </p:cNvSpPr>
          <p:nvPr/>
        </p:nvSpPr>
        <p:spPr bwMode="auto">
          <a:xfrm>
            <a:off x="467544" y="2566308"/>
            <a:ext cx="1091183"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smtClean="0">
                <a:solidFill>
                  <a:schemeClr val="bg1"/>
                </a:solidFill>
                <a:latin typeface="微软雅黑" pitchFamily="34" charset="-122"/>
                <a:ea typeface="微软雅黑" pitchFamily="34" charset="-122"/>
                <a:sym typeface="Arial" charset="0"/>
              </a:rPr>
              <a:t>深加工环节</a:t>
            </a:r>
            <a:endParaRPr lang="zh-CN" altLang="en-US" b="1" dirty="0">
              <a:solidFill>
                <a:schemeClr val="bg1"/>
              </a:solidFill>
              <a:latin typeface="微软雅黑" pitchFamily="34" charset="-122"/>
              <a:ea typeface="微软雅黑" pitchFamily="34" charset="-122"/>
              <a:sym typeface="Arial" charset="0"/>
            </a:endParaRPr>
          </a:p>
        </p:txBody>
      </p:sp>
      <p:sp>
        <p:nvSpPr>
          <p:cNvPr id="22" name="文本框 5"/>
          <p:cNvSpPr txBox="1">
            <a:spLocks noChangeArrowheads="1"/>
          </p:cNvSpPr>
          <p:nvPr/>
        </p:nvSpPr>
        <p:spPr bwMode="auto">
          <a:xfrm>
            <a:off x="2700139" y="1125210"/>
            <a:ext cx="5538787" cy="3785652"/>
          </a:xfrm>
          <a:prstGeom prst="rect">
            <a:avLst/>
          </a:prstGeom>
          <a:noFill/>
          <a:ln w="9525">
            <a:noFill/>
            <a:miter lim="800000"/>
            <a:headEnd/>
            <a:tailEnd/>
          </a:ln>
        </p:spPr>
        <p:txBody>
          <a:bodyPr>
            <a:spAutoFit/>
          </a:bodyPr>
          <a:lstStyle/>
          <a:p>
            <a:pPr marL="266700" indent="-266700">
              <a:lnSpc>
                <a:spcPct val="150000"/>
              </a:lnSpc>
              <a:buFont typeface="Arial" charset="0"/>
              <a:buChar char="•"/>
            </a:pPr>
            <a:r>
              <a:rPr lang="en-US" altLang="zh-CN" dirty="0">
                <a:solidFill>
                  <a:srgbClr val="000000"/>
                </a:solidFill>
                <a:latin typeface="+mn-ea"/>
                <a:sym typeface="Arial" charset="0"/>
              </a:rPr>
              <a:t> </a:t>
            </a:r>
            <a:r>
              <a:rPr lang="zh-CN" altLang="en-US" noProof="1">
                <a:solidFill>
                  <a:srgbClr val="000000"/>
                </a:solidFill>
                <a:latin typeface="+mn-ea"/>
                <a:sym typeface="Arial" charset="0"/>
              </a:rPr>
              <a:t>行业</a:t>
            </a:r>
            <a:r>
              <a:rPr lang="zh-CN" altLang="en-US" b="1" noProof="1">
                <a:solidFill>
                  <a:srgbClr val="FF0000"/>
                </a:solidFill>
                <a:latin typeface="+mn-ea"/>
                <a:sym typeface="Arial" charset="0"/>
              </a:rPr>
              <a:t>总产值</a:t>
            </a:r>
            <a:r>
              <a:rPr lang="zh-CN" altLang="zh-CN" b="1" noProof="1" smtClean="0">
                <a:solidFill>
                  <a:srgbClr val="FF0000"/>
                </a:solidFill>
                <a:latin typeface="+mn-ea"/>
                <a:sym typeface="Arial" charset="0"/>
              </a:rPr>
              <a:t>1</a:t>
            </a:r>
            <a:r>
              <a:rPr lang="en-US" altLang="zh-CN" b="1" noProof="1" smtClean="0">
                <a:solidFill>
                  <a:srgbClr val="FF0000"/>
                </a:solidFill>
                <a:latin typeface="+mn-ea"/>
                <a:sym typeface="Arial" charset="0"/>
              </a:rPr>
              <a:t>6</a:t>
            </a:r>
            <a:r>
              <a:rPr lang="zh-CN" altLang="zh-CN" b="1" noProof="1" smtClean="0">
                <a:solidFill>
                  <a:srgbClr val="FF0000"/>
                </a:solidFill>
                <a:latin typeface="+mn-ea"/>
                <a:sym typeface="Arial" charset="0"/>
              </a:rPr>
              <a:t>0</a:t>
            </a:r>
            <a:r>
              <a:rPr lang="zh-CN" altLang="en-US" b="1" noProof="1" smtClean="0">
                <a:solidFill>
                  <a:srgbClr val="FF0000"/>
                </a:solidFill>
                <a:latin typeface="+mn-ea"/>
                <a:sym typeface="Arial" charset="0"/>
              </a:rPr>
              <a:t>亿</a:t>
            </a:r>
            <a:endParaRPr lang="zh-CN" noProof="1">
              <a:solidFill>
                <a:srgbClr val="000000"/>
              </a:solidFill>
              <a:latin typeface="+mn-ea"/>
              <a:sym typeface="Arial" charset="0"/>
            </a:endParaRPr>
          </a:p>
          <a:p>
            <a:pPr marL="266700" indent="-266700">
              <a:lnSpc>
                <a:spcPct val="150000"/>
              </a:lnSpc>
              <a:buFont typeface="Arial" charset="0"/>
              <a:buChar char="•"/>
            </a:pPr>
            <a:r>
              <a:rPr lang="zh-CN" altLang="en-US" noProof="1">
                <a:solidFill>
                  <a:srgbClr val="000000"/>
                </a:solidFill>
                <a:latin typeface="+mn-ea"/>
                <a:sym typeface="Arial" charset="0"/>
              </a:rPr>
              <a:t>年产值超过</a:t>
            </a:r>
            <a:r>
              <a:rPr lang="zh-CN" altLang="zh-CN" noProof="1">
                <a:solidFill>
                  <a:srgbClr val="000000"/>
                </a:solidFill>
                <a:latin typeface="+mn-ea"/>
                <a:sym typeface="Arial" charset="0"/>
              </a:rPr>
              <a:t>10</a:t>
            </a:r>
            <a:r>
              <a:rPr lang="zh-CN" altLang="en-US" noProof="1">
                <a:solidFill>
                  <a:srgbClr val="000000"/>
                </a:solidFill>
                <a:latin typeface="+mn-ea"/>
                <a:sym typeface="Arial" charset="0"/>
              </a:rPr>
              <a:t>亿的企业</a:t>
            </a:r>
            <a:r>
              <a:rPr lang="zh-CN" altLang="en-US" noProof="1" smtClean="0">
                <a:solidFill>
                  <a:srgbClr val="000000"/>
                </a:solidFill>
                <a:latin typeface="+mn-ea"/>
                <a:sym typeface="Arial" charset="0"/>
              </a:rPr>
              <a:t>有</a:t>
            </a:r>
            <a:r>
              <a:rPr lang="en-US" altLang="zh-CN" noProof="1" smtClean="0">
                <a:solidFill>
                  <a:srgbClr val="000000"/>
                </a:solidFill>
                <a:latin typeface="+mn-ea"/>
                <a:sym typeface="Arial" charset="0"/>
              </a:rPr>
              <a:t>7</a:t>
            </a:r>
            <a:r>
              <a:rPr lang="zh-CN" altLang="en-US" noProof="1" smtClean="0">
                <a:solidFill>
                  <a:srgbClr val="000000"/>
                </a:solidFill>
                <a:latin typeface="+mn-ea"/>
                <a:sym typeface="Arial" charset="0"/>
              </a:rPr>
              <a:t>家：口味王、</a:t>
            </a:r>
            <a:r>
              <a:rPr lang="zh-CN" altLang="en-US" noProof="1">
                <a:solidFill>
                  <a:srgbClr val="000000"/>
                </a:solidFill>
                <a:latin typeface="+mn-ea"/>
                <a:sym typeface="Arial" charset="0"/>
              </a:rPr>
              <a:t>皇</a:t>
            </a:r>
            <a:r>
              <a:rPr lang="zh-CN" altLang="en-US" noProof="1" smtClean="0">
                <a:solidFill>
                  <a:srgbClr val="000000"/>
                </a:solidFill>
                <a:latin typeface="+mn-ea"/>
                <a:sym typeface="Arial" charset="0"/>
              </a:rPr>
              <a:t>爷、胖</a:t>
            </a:r>
            <a:r>
              <a:rPr lang="zh-CN" altLang="en-US" noProof="1">
                <a:solidFill>
                  <a:srgbClr val="000000"/>
                </a:solidFill>
                <a:latin typeface="+mn-ea"/>
                <a:sym typeface="Arial" charset="0"/>
              </a:rPr>
              <a:t>哥 、小龙王 、槟之榔 、伍子</a:t>
            </a:r>
            <a:r>
              <a:rPr lang="zh-CN" altLang="en-US" noProof="1" smtClean="0">
                <a:solidFill>
                  <a:srgbClr val="000000"/>
                </a:solidFill>
                <a:latin typeface="+mn-ea"/>
                <a:sym typeface="Arial" charset="0"/>
              </a:rPr>
              <a:t>醉、和畅，全部集中在湖南省</a:t>
            </a:r>
            <a:endParaRPr lang="zh-CN" noProof="1">
              <a:solidFill>
                <a:srgbClr val="000000"/>
              </a:solidFill>
              <a:latin typeface="+mn-ea"/>
              <a:sym typeface="Arial" charset="0"/>
            </a:endParaRPr>
          </a:p>
          <a:p>
            <a:pPr marL="266700" indent="-266700">
              <a:lnSpc>
                <a:spcPct val="150000"/>
              </a:lnSpc>
              <a:buFont typeface="Arial" charset="0"/>
              <a:buChar char="•"/>
            </a:pPr>
            <a:r>
              <a:rPr lang="zh-CN" altLang="en-US" b="1" noProof="1">
                <a:solidFill>
                  <a:srgbClr val="FF0000"/>
                </a:solidFill>
                <a:latin typeface="+mn-ea"/>
                <a:sym typeface="Arial" charset="0"/>
              </a:rPr>
              <a:t>毛利润</a:t>
            </a:r>
            <a:r>
              <a:rPr lang="zh-CN" altLang="en-US" b="1" noProof="1" smtClean="0">
                <a:solidFill>
                  <a:srgbClr val="FF0000"/>
                </a:solidFill>
                <a:latin typeface="+mn-ea"/>
                <a:sym typeface="Arial" charset="0"/>
              </a:rPr>
              <a:t>约</a:t>
            </a:r>
            <a:r>
              <a:rPr lang="en-US" altLang="zh-CN" b="1" noProof="1" smtClean="0">
                <a:solidFill>
                  <a:srgbClr val="FF0000"/>
                </a:solidFill>
                <a:latin typeface="+mn-ea"/>
                <a:sym typeface="Arial" charset="0"/>
              </a:rPr>
              <a:t>60</a:t>
            </a:r>
            <a:r>
              <a:rPr lang="zh-CN" altLang="en-US" b="1" noProof="1" smtClean="0">
                <a:solidFill>
                  <a:srgbClr val="FF0000"/>
                </a:solidFill>
                <a:latin typeface="+mn-ea"/>
                <a:sym typeface="Arial" charset="0"/>
              </a:rPr>
              <a:t>亿</a:t>
            </a:r>
            <a:r>
              <a:rPr lang="zh-CN" altLang="en-US" b="1" noProof="1">
                <a:solidFill>
                  <a:srgbClr val="FF0000"/>
                </a:solidFill>
                <a:latin typeface="+mn-ea"/>
                <a:sym typeface="Arial" charset="0"/>
              </a:rPr>
              <a:t>元</a:t>
            </a:r>
            <a:endParaRPr lang="zh-CN" altLang="zh-CN" b="1" noProof="1">
              <a:solidFill>
                <a:srgbClr val="FF0000"/>
              </a:solidFill>
              <a:latin typeface="+mn-ea"/>
              <a:sym typeface="Arial" charset="0"/>
            </a:endParaRPr>
          </a:p>
          <a:p>
            <a:pPr marL="266700" indent="-266700">
              <a:lnSpc>
                <a:spcPct val="150000"/>
              </a:lnSpc>
              <a:buFont typeface="Arial" charset="0"/>
              <a:buChar char="•"/>
            </a:pPr>
            <a:r>
              <a:rPr lang="zh-CN" altLang="en-US" noProof="1" smtClean="0">
                <a:solidFill>
                  <a:srgbClr val="000000"/>
                </a:solidFill>
                <a:latin typeface="+mn-ea"/>
                <a:sym typeface="Arial" charset="0"/>
              </a:rPr>
              <a:t>主要以</a:t>
            </a:r>
            <a:r>
              <a:rPr lang="zh-CN" altLang="en-US" noProof="1">
                <a:solidFill>
                  <a:srgbClr val="000000"/>
                </a:solidFill>
                <a:latin typeface="+mn-ea"/>
                <a:sym typeface="Arial" charset="0"/>
              </a:rPr>
              <a:t>包装槟榔快消品形式存在于市场</a:t>
            </a:r>
            <a:endParaRPr lang="zh-CN" altLang="zh-CN" noProof="1">
              <a:solidFill>
                <a:srgbClr val="000000"/>
              </a:solidFill>
              <a:latin typeface="+mn-ea"/>
              <a:sym typeface="Arial" charset="0"/>
            </a:endParaRPr>
          </a:p>
          <a:p>
            <a:pPr marL="266700" indent="-266700">
              <a:lnSpc>
                <a:spcPct val="150000"/>
              </a:lnSpc>
              <a:buFont typeface="Arial" charset="0"/>
              <a:buChar char="•"/>
            </a:pPr>
            <a:r>
              <a:rPr lang="zh-CN" altLang="en-US" b="1" noProof="1">
                <a:solidFill>
                  <a:srgbClr val="000000"/>
                </a:solidFill>
                <a:latin typeface="+mn-ea"/>
                <a:sym typeface="Arial" charset="0"/>
              </a:rPr>
              <a:t>槟榔精加工产品有面市，但还未得到市场认可</a:t>
            </a:r>
            <a:r>
              <a:rPr lang="zh-CN" altLang="en-US" b="1" noProof="1" smtClean="0">
                <a:solidFill>
                  <a:srgbClr val="000000"/>
                </a:solidFill>
                <a:latin typeface="+mn-ea"/>
                <a:sym typeface="Arial" charset="0"/>
              </a:rPr>
              <a:t>，未形成产值</a:t>
            </a:r>
            <a:endParaRPr lang="zh-CN" altLang="en-US" noProof="1">
              <a:latin typeface="+mn-ea"/>
            </a:endParaRPr>
          </a:p>
        </p:txBody>
      </p:sp>
      <p:pic>
        <p:nvPicPr>
          <p:cNvPr id="23"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连接符 24"/>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35961874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5"/>
          <p:cNvSpPr>
            <a:spLocks noChangeArrowheads="1"/>
          </p:cNvSpPr>
          <p:nvPr/>
        </p:nvSpPr>
        <p:spPr bwMode="auto">
          <a:xfrm>
            <a:off x="1631951" y="3845279"/>
            <a:ext cx="1139825" cy="812422"/>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5" name="任意多边形 193"/>
          <p:cNvSpPr>
            <a:spLocks noChangeArrowheads="1"/>
          </p:cNvSpPr>
          <p:nvPr/>
        </p:nvSpPr>
        <p:spPr bwMode="auto">
          <a:xfrm>
            <a:off x="1631951" y="1705371"/>
            <a:ext cx="1139825" cy="1312643"/>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1" name="圆角矩形 1"/>
          <p:cNvSpPr>
            <a:spLocks noChangeArrowheads="1"/>
          </p:cNvSpPr>
          <p:nvPr/>
        </p:nvSpPr>
        <p:spPr bwMode="auto">
          <a:xfrm>
            <a:off x="539552" y="3018015"/>
            <a:ext cx="1092399"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smtClean="0">
                <a:solidFill>
                  <a:schemeClr val="bg1"/>
                </a:solidFill>
                <a:latin typeface="微软雅黑" pitchFamily="34" charset="-122"/>
                <a:ea typeface="微软雅黑" pitchFamily="34" charset="-122"/>
                <a:sym typeface="Arial" charset="0"/>
              </a:rPr>
              <a:t>销售代理环节</a:t>
            </a:r>
            <a:endParaRPr lang="zh-CN" altLang="en-US" b="1" dirty="0">
              <a:solidFill>
                <a:schemeClr val="bg1"/>
              </a:solidFill>
              <a:latin typeface="微软雅黑" pitchFamily="34" charset="-122"/>
              <a:ea typeface="微软雅黑" pitchFamily="34" charset="-122"/>
              <a:sym typeface="Arial" charset="0"/>
            </a:endParaRPr>
          </a:p>
        </p:txBody>
      </p:sp>
      <p:sp>
        <p:nvSpPr>
          <p:cNvPr id="22" name="文本框 5"/>
          <p:cNvSpPr txBox="1">
            <a:spLocks noChangeArrowheads="1"/>
          </p:cNvSpPr>
          <p:nvPr/>
        </p:nvSpPr>
        <p:spPr bwMode="auto">
          <a:xfrm>
            <a:off x="2771776" y="1576917"/>
            <a:ext cx="5809517" cy="3150306"/>
          </a:xfrm>
          <a:prstGeom prst="rect">
            <a:avLst/>
          </a:prstGeom>
          <a:noFill/>
          <a:ln w="9525">
            <a:noFill/>
            <a:miter lim="800000"/>
            <a:headEnd/>
            <a:tailEnd/>
          </a:ln>
        </p:spPr>
        <p:txBody>
          <a:bodyPr wrap="square">
            <a:spAutoFit/>
          </a:bodyPr>
          <a:lstStyle/>
          <a:p>
            <a:pPr marL="266700" indent="-266700">
              <a:lnSpc>
                <a:spcPct val="150000"/>
              </a:lnSpc>
              <a:buFont typeface="Arial" charset="0"/>
              <a:buChar char="•"/>
            </a:pPr>
            <a:r>
              <a:rPr lang="en-US" altLang="zh-CN" dirty="0">
                <a:solidFill>
                  <a:srgbClr val="000000"/>
                </a:solidFill>
                <a:latin typeface="+mn-ea"/>
                <a:sym typeface="Arial" charset="0"/>
              </a:rPr>
              <a:t> </a:t>
            </a:r>
            <a:r>
              <a:rPr lang="zh-CN" altLang="en-US" noProof="1">
                <a:solidFill>
                  <a:srgbClr val="000000"/>
                </a:solidFill>
                <a:latin typeface="+mn-ea"/>
                <a:sym typeface="Arial" charset="0"/>
              </a:rPr>
              <a:t>代理商毛</a:t>
            </a:r>
            <a:r>
              <a:rPr lang="zh-CN" altLang="en-US" noProof="1" smtClean="0">
                <a:solidFill>
                  <a:srgbClr val="000000"/>
                </a:solidFill>
                <a:latin typeface="+mn-ea"/>
                <a:sym typeface="Arial" charset="0"/>
              </a:rPr>
              <a:t>利润率约</a:t>
            </a:r>
            <a:r>
              <a:rPr lang="zh-CN" altLang="zh-CN" noProof="1" smtClean="0">
                <a:solidFill>
                  <a:srgbClr val="000000"/>
                </a:solidFill>
                <a:latin typeface="+mn-ea"/>
                <a:sym typeface="Arial" charset="0"/>
              </a:rPr>
              <a:t>20</a:t>
            </a:r>
            <a:r>
              <a:rPr lang="zh-CN" altLang="zh-CN" noProof="1">
                <a:solidFill>
                  <a:srgbClr val="000000"/>
                </a:solidFill>
                <a:latin typeface="+mn-ea"/>
                <a:sym typeface="Arial" charset="0"/>
              </a:rPr>
              <a:t>%</a:t>
            </a:r>
            <a:r>
              <a:rPr lang="zh-CN" altLang="en-US" noProof="1">
                <a:solidFill>
                  <a:srgbClr val="000000"/>
                </a:solidFill>
                <a:latin typeface="+mn-ea"/>
                <a:sym typeface="Arial" charset="0"/>
              </a:rPr>
              <a:t>，总产值</a:t>
            </a:r>
            <a:r>
              <a:rPr lang="zh-CN" altLang="en-US" b="1" noProof="1" smtClean="0">
                <a:solidFill>
                  <a:srgbClr val="FF0000"/>
                </a:solidFill>
                <a:latin typeface="+mn-ea"/>
                <a:sym typeface="Arial" charset="0"/>
              </a:rPr>
              <a:t>约</a:t>
            </a:r>
            <a:r>
              <a:rPr lang="en-US" altLang="zh-CN" b="1" noProof="1" smtClean="0">
                <a:solidFill>
                  <a:srgbClr val="FF0000"/>
                </a:solidFill>
                <a:latin typeface="+mn-ea"/>
                <a:sym typeface="Arial" charset="0"/>
              </a:rPr>
              <a:t>34</a:t>
            </a:r>
            <a:r>
              <a:rPr lang="zh-CN" altLang="en-US" b="1" noProof="1" smtClean="0">
                <a:solidFill>
                  <a:srgbClr val="FF0000"/>
                </a:solidFill>
                <a:latin typeface="+mn-ea"/>
                <a:sym typeface="Arial" charset="0"/>
              </a:rPr>
              <a:t>亿</a:t>
            </a:r>
            <a:r>
              <a:rPr lang="zh-CN" altLang="en-US" noProof="1">
                <a:solidFill>
                  <a:srgbClr val="000000"/>
                </a:solidFill>
                <a:latin typeface="+mn-ea"/>
                <a:sym typeface="Arial" charset="0"/>
              </a:rPr>
              <a:t>。</a:t>
            </a:r>
            <a:endParaRPr lang="zh-CN" altLang="zh-CN" noProof="1">
              <a:solidFill>
                <a:srgbClr val="000000"/>
              </a:solidFill>
              <a:latin typeface="+mn-ea"/>
              <a:sym typeface="Arial" charset="0"/>
            </a:endParaRPr>
          </a:p>
          <a:p>
            <a:pPr marL="266700" indent="-266700">
              <a:lnSpc>
                <a:spcPct val="150000"/>
              </a:lnSpc>
              <a:buFont typeface="Arial" charset="0"/>
              <a:buChar char="•"/>
            </a:pPr>
            <a:r>
              <a:rPr lang="zh-CN" altLang="en-US" noProof="1">
                <a:solidFill>
                  <a:srgbClr val="000000"/>
                </a:solidFill>
                <a:latin typeface="+mn-ea"/>
                <a:sym typeface="Arial" charset="0"/>
              </a:rPr>
              <a:t>在产业链上，比起农业来，工业的收入多，而商业的收入又比工业多。</a:t>
            </a:r>
            <a:endParaRPr lang="zh-CN" altLang="zh-CN" noProof="1">
              <a:solidFill>
                <a:srgbClr val="000000"/>
              </a:solidFill>
              <a:latin typeface="+mn-ea"/>
              <a:sym typeface="Arial" charset="0"/>
            </a:endParaRPr>
          </a:p>
          <a:p>
            <a:pPr marL="266700" indent="-266700">
              <a:lnSpc>
                <a:spcPct val="150000"/>
              </a:lnSpc>
              <a:buFont typeface="Arial" charset="0"/>
              <a:buChar char="•"/>
            </a:pPr>
            <a:r>
              <a:rPr lang="zh-CN" altLang="en-US" b="1" noProof="1">
                <a:solidFill>
                  <a:srgbClr val="000000"/>
                </a:solidFill>
                <a:latin typeface="+mn-ea"/>
                <a:sym typeface="Arial" charset="0"/>
              </a:rPr>
              <a:t>成熟槟榔市场，一个地级城市投资</a:t>
            </a:r>
            <a:r>
              <a:rPr lang="zh-CN" altLang="zh-CN" b="1" noProof="1">
                <a:solidFill>
                  <a:srgbClr val="000000"/>
                </a:solidFill>
                <a:latin typeface="+mn-ea"/>
                <a:sym typeface="Arial" charset="0"/>
              </a:rPr>
              <a:t>100-200</a:t>
            </a:r>
            <a:r>
              <a:rPr lang="zh-CN" altLang="en-US" b="1" noProof="1">
                <a:solidFill>
                  <a:srgbClr val="000000"/>
                </a:solidFill>
                <a:latin typeface="+mn-ea"/>
                <a:sym typeface="Arial" charset="0"/>
              </a:rPr>
              <a:t>万元做代理商，年利润可高达</a:t>
            </a:r>
            <a:r>
              <a:rPr lang="zh-CN" altLang="zh-CN" b="1" noProof="1">
                <a:solidFill>
                  <a:srgbClr val="000000"/>
                </a:solidFill>
                <a:latin typeface="+mn-ea"/>
                <a:sym typeface="Arial" charset="0"/>
              </a:rPr>
              <a:t>500</a:t>
            </a:r>
            <a:r>
              <a:rPr lang="zh-CN" altLang="en-US" b="1" noProof="1">
                <a:solidFill>
                  <a:srgbClr val="000000"/>
                </a:solidFill>
                <a:latin typeface="+mn-ea"/>
                <a:sym typeface="Arial" charset="0"/>
              </a:rPr>
              <a:t>万元。是一个非常有魅力的行业。</a:t>
            </a:r>
            <a:endParaRPr lang="zh-CN" altLang="en-US" b="1" dirty="0">
              <a:solidFill>
                <a:srgbClr val="000000"/>
              </a:solidFill>
              <a:latin typeface="+mn-ea"/>
              <a:sym typeface="Arial" charset="0"/>
            </a:endParaRPr>
          </a:p>
          <a:p>
            <a:pPr marL="266700" indent="-266700">
              <a:buFont typeface="Arial" charset="0"/>
              <a:buNone/>
            </a:pPr>
            <a:endParaRPr lang="zh-CN" altLang="en-US" noProof="1">
              <a:latin typeface="+mn-ea"/>
            </a:endParaRPr>
          </a:p>
        </p:txBody>
      </p:sp>
      <p:pic>
        <p:nvPicPr>
          <p:cNvPr id="23"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连接符 24"/>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736395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5"/>
          <p:cNvSpPr>
            <a:spLocks noChangeArrowheads="1"/>
          </p:cNvSpPr>
          <p:nvPr/>
        </p:nvSpPr>
        <p:spPr bwMode="auto">
          <a:xfrm>
            <a:off x="1933566" y="3701262"/>
            <a:ext cx="762244" cy="596398"/>
          </a:xfrm>
          <a:custGeom>
            <a:avLst/>
            <a:gdLst>
              <a:gd name="T0" fmla="*/ 0 w 2626723"/>
              <a:gd name="T1" fmla="*/ 0 h 1924821"/>
              <a:gd name="T2" fmla="*/ 2627903 w 2626723"/>
              <a:gd name="T3" fmla="*/ 1923279 h 1924821"/>
              <a:gd name="T4" fmla="*/ 0 60000 65536"/>
              <a:gd name="T5" fmla="*/ 0 60000 65536"/>
              <a:gd name="T6" fmla="*/ 0 w 2626723"/>
              <a:gd name="T7" fmla="*/ 0 h 1924821"/>
              <a:gd name="T8" fmla="*/ 2626723 w 2626723"/>
              <a:gd name="T9" fmla="*/ 1924821 h 1924821"/>
            </a:gdLst>
            <a:ahLst/>
            <a:cxnLst>
              <a:cxn ang="T4">
                <a:pos x="T0" y="T1"/>
              </a:cxn>
              <a:cxn ang="T5">
                <a:pos x="T2" y="T3"/>
              </a:cxn>
            </a:cxnLst>
            <a:rect l="T6" t="T7" r="T8" b="T9"/>
            <a:pathLst>
              <a:path w="2626723" h="1924821">
                <a:moveTo>
                  <a:pt x="0" y="0"/>
                </a:moveTo>
                <a:lnTo>
                  <a:pt x="2626723" y="1924821"/>
                </a:lnTo>
              </a:path>
            </a:pathLst>
          </a:custGeom>
          <a:noFill/>
          <a:ln w="12700">
            <a:solidFill>
              <a:srgbClr val="007DC4"/>
            </a:solidFill>
            <a:prstDash val="dash"/>
            <a:bevel/>
            <a:headEnd/>
            <a:tailEnd/>
          </a:ln>
        </p:spPr>
        <p:txBody>
          <a:bodyPr/>
          <a:lstStyle/>
          <a:p>
            <a:endParaRPr lang="zh-CN" altLang="en-US"/>
          </a:p>
        </p:txBody>
      </p:sp>
      <p:sp>
        <p:nvSpPr>
          <p:cNvPr id="5" name="任意多边形 193"/>
          <p:cNvSpPr>
            <a:spLocks noChangeArrowheads="1"/>
          </p:cNvSpPr>
          <p:nvPr/>
        </p:nvSpPr>
        <p:spPr bwMode="auto">
          <a:xfrm>
            <a:off x="1933566" y="1993403"/>
            <a:ext cx="850899" cy="880595"/>
          </a:xfrm>
          <a:custGeom>
            <a:avLst/>
            <a:gdLst>
              <a:gd name="T0" fmla="*/ 4393564 w 4391660"/>
              <a:gd name="T1" fmla="*/ 0 h 3094084"/>
              <a:gd name="T2" fmla="*/ 0 w 4391660"/>
              <a:gd name="T3" fmla="*/ 3093992 h 3094084"/>
              <a:gd name="T4" fmla="*/ 0 60000 65536"/>
              <a:gd name="T5" fmla="*/ 0 60000 65536"/>
              <a:gd name="T6" fmla="*/ 0 w 4391660"/>
              <a:gd name="T7" fmla="*/ 0 h 3094084"/>
              <a:gd name="T8" fmla="*/ 4391660 w 4391660"/>
              <a:gd name="T9" fmla="*/ 3094084 h 3094084"/>
            </a:gdLst>
            <a:ahLst/>
            <a:cxnLst>
              <a:cxn ang="T4">
                <a:pos x="T0" y="T1"/>
              </a:cxn>
              <a:cxn ang="T5">
                <a:pos x="T2" y="T3"/>
              </a:cxn>
            </a:cxnLst>
            <a:rect l="T6" t="T7" r="T8" b="T9"/>
            <a:pathLst>
              <a:path w="4391660" h="3094084">
                <a:moveTo>
                  <a:pt x="4391660" y="0"/>
                </a:moveTo>
                <a:lnTo>
                  <a:pt x="0" y="3094084"/>
                </a:lnTo>
              </a:path>
            </a:pathLst>
          </a:custGeom>
          <a:noFill/>
          <a:ln w="12700">
            <a:solidFill>
              <a:srgbClr val="007DC4"/>
            </a:solidFill>
            <a:prstDash val="dash"/>
            <a:bevel/>
            <a:headEnd/>
            <a:tailEnd/>
          </a:ln>
        </p:spPr>
        <p:txBody>
          <a:bodyPr/>
          <a:lstStyle/>
          <a:p>
            <a:endParaRPr lang="zh-CN" altLang="en-US"/>
          </a:p>
        </p:txBody>
      </p:sp>
      <p:sp>
        <p:nvSpPr>
          <p:cNvPr id="21" name="圆角矩形 1"/>
          <p:cNvSpPr>
            <a:spLocks noChangeArrowheads="1"/>
          </p:cNvSpPr>
          <p:nvPr/>
        </p:nvSpPr>
        <p:spPr bwMode="auto">
          <a:xfrm>
            <a:off x="841167" y="2873999"/>
            <a:ext cx="1092399"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smtClean="0">
                <a:solidFill>
                  <a:schemeClr val="bg1"/>
                </a:solidFill>
                <a:latin typeface="微软雅黑" pitchFamily="34" charset="-122"/>
                <a:ea typeface="微软雅黑" pitchFamily="34" charset="-122"/>
                <a:sym typeface="Arial" charset="0"/>
              </a:rPr>
              <a:t>销售终端环节</a:t>
            </a:r>
            <a:endParaRPr lang="zh-CN" altLang="en-US" b="1" dirty="0">
              <a:solidFill>
                <a:schemeClr val="bg1"/>
              </a:solidFill>
              <a:latin typeface="微软雅黑" pitchFamily="34" charset="-122"/>
              <a:ea typeface="微软雅黑" pitchFamily="34" charset="-122"/>
              <a:sym typeface="Arial" charset="0"/>
            </a:endParaRPr>
          </a:p>
        </p:txBody>
      </p:sp>
      <p:sp>
        <p:nvSpPr>
          <p:cNvPr id="22" name="文本框 5"/>
          <p:cNvSpPr txBox="1">
            <a:spLocks noChangeArrowheads="1"/>
          </p:cNvSpPr>
          <p:nvPr/>
        </p:nvSpPr>
        <p:spPr bwMode="auto">
          <a:xfrm>
            <a:off x="2784465" y="2142644"/>
            <a:ext cx="5315927" cy="1938992"/>
          </a:xfrm>
          <a:prstGeom prst="rect">
            <a:avLst/>
          </a:prstGeom>
          <a:noFill/>
          <a:ln w="9525">
            <a:noFill/>
            <a:miter lim="800000"/>
            <a:headEnd/>
            <a:tailEnd/>
          </a:ln>
        </p:spPr>
        <p:txBody>
          <a:bodyPr wrap="square">
            <a:spAutoFit/>
          </a:bodyPr>
          <a:lstStyle/>
          <a:p>
            <a:pPr marL="266700" indent="-266700">
              <a:lnSpc>
                <a:spcPct val="150000"/>
              </a:lnSpc>
              <a:buFont typeface="Arial" charset="0"/>
              <a:buChar char="•"/>
            </a:pPr>
            <a:r>
              <a:rPr lang="en-US" altLang="zh-CN" dirty="0">
                <a:solidFill>
                  <a:srgbClr val="000000"/>
                </a:solidFill>
                <a:latin typeface="微软雅黑" pitchFamily="34" charset="-122"/>
                <a:ea typeface="微软雅黑" pitchFamily="34" charset="-122"/>
                <a:sym typeface="Arial" charset="0"/>
              </a:rPr>
              <a:t> </a:t>
            </a:r>
            <a:r>
              <a:rPr lang="zh-CN" altLang="en-US" noProof="1">
                <a:solidFill>
                  <a:srgbClr val="000000"/>
                </a:solidFill>
                <a:latin typeface="微软雅黑" pitchFamily="34" charset="-122"/>
                <a:ea typeface="微软雅黑" pitchFamily="34" charset="-122"/>
                <a:sym typeface="Arial" charset="0"/>
              </a:rPr>
              <a:t>袋装快销形式槟榔终端</a:t>
            </a:r>
            <a:r>
              <a:rPr lang="zh-CN" altLang="en-US" noProof="1" smtClean="0">
                <a:solidFill>
                  <a:srgbClr val="000000"/>
                </a:solidFill>
                <a:latin typeface="微软雅黑" pitchFamily="34" charset="-122"/>
                <a:ea typeface="微软雅黑" pitchFamily="34" charset="-122"/>
                <a:sym typeface="Arial" charset="0"/>
              </a:rPr>
              <a:t>销售</a:t>
            </a:r>
            <a:r>
              <a:rPr lang="en-US" altLang="zh-CN" b="1" noProof="1" smtClean="0">
                <a:solidFill>
                  <a:srgbClr val="FF0000"/>
                </a:solidFill>
                <a:latin typeface="微软雅黑" pitchFamily="34" charset="-122"/>
                <a:ea typeface="微软雅黑" pitchFamily="34" charset="-122"/>
                <a:sym typeface="Arial" charset="0"/>
              </a:rPr>
              <a:t>221</a:t>
            </a:r>
            <a:r>
              <a:rPr lang="zh-CN" altLang="en-US" b="1" noProof="1" smtClean="0">
                <a:solidFill>
                  <a:srgbClr val="FF0000"/>
                </a:solidFill>
                <a:latin typeface="微软雅黑" pitchFamily="34" charset="-122"/>
                <a:ea typeface="微软雅黑" pitchFamily="34" charset="-122"/>
                <a:sym typeface="Arial" charset="0"/>
              </a:rPr>
              <a:t>亿</a:t>
            </a:r>
            <a:r>
              <a:rPr lang="zh-CN" altLang="en-US" b="1" noProof="1">
                <a:solidFill>
                  <a:srgbClr val="FF0000"/>
                </a:solidFill>
                <a:latin typeface="微软雅黑" pitchFamily="34" charset="-122"/>
                <a:ea typeface="微软雅黑" pitchFamily="34" charset="-122"/>
                <a:sym typeface="Arial" charset="0"/>
              </a:rPr>
              <a:t>元</a:t>
            </a:r>
            <a:endParaRPr lang="zh-CN" b="1" noProof="1">
              <a:solidFill>
                <a:srgbClr val="FF0000"/>
              </a:solidFill>
              <a:latin typeface="微软雅黑" pitchFamily="34" charset="-122"/>
              <a:ea typeface="微软雅黑" pitchFamily="34" charset="-122"/>
              <a:sym typeface="Arial" charset="0"/>
            </a:endParaRPr>
          </a:p>
          <a:p>
            <a:pPr marL="266700" indent="-266700">
              <a:lnSpc>
                <a:spcPct val="150000"/>
              </a:lnSpc>
              <a:buFont typeface="Arial" charset="0"/>
              <a:buChar char="•"/>
            </a:pPr>
            <a:r>
              <a:rPr lang="zh-CN" altLang="en-US" noProof="1">
                <a:solidFill>
                  <a:srgbClr val="000000"/>
                </a:solidFill>
                <a:latin typeface="微软雅黑" pitchFamily="34" charset="-122"/>
                <a:ea typeface="微软雅黑" pitchFamily="34" charset="-122"/>
                <a:sym typeface="Arial" charset="0"/>
              </a:rPr>
              <a:t>销售终端毛</a:t>
            </a:r>
            <a:r>
              <a:rPr lang="zh-CN" altLang="en-US" noProof="1" smtClean="0">
                <a:solidFill>
                  <a:srgbClr val="000000"/>
                </a:solidFill>
                <a:latin typeface="微软雅黑" pitchFamily="34" charset="-122"/>
                <a:ea typeface="微软雅黑" pitchFamily="34" charset="-122"/>
                <a:sym typeface="Arial" charset="0"/>
              </a:rPr>
              <a:t>利润</a:t>
            </a:r>
            <a:r>
              <a:rPr lang="en-US" altLang="zh-CN" noProof="1" smtClean="0">
                <a:solidFill>
                  <a:srgbClr val="000000"/>
                </a:solidFill>
                <a:latin typeface="微软雅黑" pitchFamily="34" charset="-122"/>
                <a:ea typeface="微软雅黑" pitchFamily="34" charset="-122"/>
                <a:sym typeface="Arial" charset="0"/>
              </a:rPr>
              <a:t>34</a:t>
            </a:r>
            <a:r>
              <a:rPr lang="zh-CN" altLang="en-US" noProof="1" smtClean="0">
                <a:solidFill>
                  <a:srgbClr val="000000"/>
                </a:solidFill>
                <a:latin typeface="微软雅黑" pitchFamily="34" charset="-122"/>
                <a:ea typeface="微软雅黑" pitchFamily="34" charset="-122"/>
                <a:sym typeface="Arial" charset="0"/>
              </a:rPr>
              <a:t>亿</a:t>
            </a:r>
            <a:r>
              <a:rPr lang="zh-CN" altLang="en-US" noProof="1">
                <a:solidFill>
                  <a:srgbClr val="000000"/>
                </a:solidFill>
                <a:latin typeface="微软雅黑" pitchFamily="34" charset="-122"/>
                <a:ea typeface="微软雅黑" pitchFamily="34" charset="-122"/>
                <a:sym typeface="Arial" charset="0"/>
              </a:rPr>
              <a:t>元</a:t>
            </a:r>
            <a:endParaRPr lang="zh-CN" altLang="zh-CN" noProof="1">
              <a:solidFill>
                <a:srgbClr val="000000"/>
              </a:solidFill>
              <a:latin typeface="微软雅黑" pitchFamily="34" charset="-122"/>
              <a:ea typeface="微软雅黑" pitchFamily="34" charset="-122"/>
              <a:sym typeface="Arial" charset="0"/>
            </a:endParaRPr>
          </a:p>
          <a:p>
            <a:pPr marL="266700" indent="-266700">
              <a:lnSpc>
                <a:spcPct val="150000"/>
              </a:lnSpc>
              <a:buFont typeface="Arial" charset="0"/>
              <a:buChar char="•"/>
            </a:pPr>
            <a:r>
              <a:rPr lang="zh-CN" altLang="en-US" b="1" noProof="1">
                <a:solidFill>
                  <a:srgbClr val="000000"/>
                </a:solidFill>
                <a:latin typeface="微软雅黑" pitchFamily="34" charset="-122"/>
                <a:ea typeface="微软雅黑" pitchFamily="34" charset="-122"/>
                <a:sym typeface="Arial" charset="0"/>
              </a:rPr>
              <a:t>湖南市场，一个</a:t>
            </a:r>
            <a:r>
              <a:rPr lang="en-US" altLang="zh-CN" b="1" noProof="1">
                <a:solidFill>
                  <a:srgbClr val="000000"/>
                </a:solidFill>
                <a:latin typeface="微软雅黑" pitchFamily="34" charset="-122"/>
                <a:ea typeface="微软雅黑" pitchFamily="34" charset="-122"/>
                <a:sym typeface="Arial" charset="0"/>
              </a:rPr>
              <a:t>A</a:t>
            </a:r>
            <a:r>
              <a:rPr lang="zh-CN" altLang="en-US" b="1" noProof="1">
                <a:solidFill>
                  <a:srgbClr val="000000"/>
                </a:solidFill>
                <a:latin typeface="微软雅黑" pitchFamily="34" charset="-122"/>
                <a:ea typeface="微软雅黑" pitchFamily="34" charset="-122"/>
                <a:sym typeface="Arial" charset="0"/>
              </a:rPr>
              <a:t>类终端店靠槟榔完全可摊销全店日常</a:t>
            </a:r>
            <a:r>
              <a:rPr lang="zh-CN" altLang="en-US" b="1" noProof="1" smtClean="0">
                <a:solidFill>
                  <a:srgbClr val="000000"/>
                </a:solidFill>
                <a:latin typeface="微软雅黑" pitchFamily="34" charset="-122"/>
                <a:ea typeface="微软雅黑" pitchFamily="34" charset="-122"/>
                <a:sym typeface="Arial" charset="0"/>
              </a:rPr>
              <a:t>开支</a:t>
            </a:r>
            <a:endParaRPr lang="zh-CN" altLang="en-US" noProof="1">
              <a:latin typeface="微软雅黑" pitchFamily="34" charset="-122"/>
              <a:ea typeface="微软雅黑" pitchFamily="34" charset="-122"/>
            </a:endParaRPr>
          </a:p>
        </p:txBody>
      </p:sp>
      <p:pic>
        <p:nvPicPr>
          <p:cNvPr id="23"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直接连接符 24"/>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spTree>
    <p:extLst>
      <p:ext uri="{BB962C8B-B14F-4D97-AF65-F5344CB8AC3E}">
        <p14:creationId xmlns:p14="http://schemas.microsoft.com/office/powerpoint/2010/main" val="333617154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6"/>
          <p:cNvSpPr>
            <a:spLocks noChangeArrowheads="1"/>
          </p:cNvSpPr>
          <p:nvPr/>
        </p:nvSpPr>
        <p:spPr bwMode="auto">
          <a:xfrm>
            <a:off x="4860032" y="1324421"/>
            <a:ext cx="2965450" cy="3693319"/>
          </a:xfrm>
          <a:prstGeom prst="rect">
            <a:avLst/>
          </a:prstGeom>
          <a:noFill/>
          <a:ln w="9525">
            <a:noFill/>
            <a:miter lim="800000"/>
            <a:headEnd/>
            <a:tailEnd/>
          </a:ln>
        </p:spPr>
        <p:txBody>
          <a:bodyPr>
            <a:spAutoFit/>
          </a:bodyPr>
          <a:lstStyle/>
          <a:p>
            <a:pPr marL="266700" indent="-266700">
              <a:lnSpc>
                <a:spcPct val="150000"/>
              </a:lnSpc>
              <a:buFont typeface="Arial" charset="0"/>
              <a:buChar char="•"/>
            </a:pPr>
            <a:r>
              <a:rPr lang="zh-CN" altLang="en-US" b="1" noProof="1">
                <a:solidFill>
                  <a:srgbClr val="FF0000"/>
                </a:solidFill>
                <a:latin typeface="微软雅黑" pitchFamily="34" charset="-122"/>
                <a:ea typeface="微软雅黑" pitchFamily="34" charset="-122"/>
                <a:sym typeface="Arial" charset="0"/>
              </a:rPr>
              <a:t>配套产业产值</a:t>
            </a:r>
            <a:r>
              <a:rPr lang="zh-CN" altLang="en-US" b="1" noProof="1" smtClean="0">
                <a:solidFill>
                  <a:srgbClr val="FF0000"/>
                </a:solidFill>
                <a:latin typeface="微软雅黑" pitchFamily="34" charset="-122"/>
                <a:ea typeface="微软雅黑" pitchFamily="34" charset="-122"/>
                <a:sym typeface="Arial" charset="0"/>
              </a:rPr>
              <a:t>约</a:t>
            </a:r>
            <a:r>
              <a:rPr lang="en-US" altLang="zh-CN" b="1" noProof="1" smtClean="0">
                <a:solidFill>
                  <a:srgbClr val="FF0000"/>
                </a:solidFill>
                <a:latin typeface="微软雅黑" pitchFamily="34" charset="-122"/>
                <a:ea typeface="微软雅黑" pitchFamily="34" charset="-122"/>
                <a:sym typeface="Arial" charset="0"/>
              </a:rPr>
              <a:t>20</a:t>
            </a:r>
            <a:r>
              <a:rPr lang="zh-CN" altLang="en-US" b="1" noProof="1" smtClean="0">
                <a:solidFill>
                  <a:srgbClr val="FF0000"/>
                </a:solidFill>
                <a:latin typeface="微软雅黑" pitchFamily="34" charset="-122"/>
                <a:ea typeface="微软雅黑" pitchFamily="34" charset="-122"/>
                <a:sym typeface="Arial" charset="0"/>
              </a:rPr>
              <a:t>亿</a:t>
            </a:r>
            <a:endParaRPr lang="zh-CN" b="1" noProof="1">
              <a:solidFill>
                <a:srgbClr val="FF0000"/>
              </a:solidFill>
              <a:latin typeface="微软雅黑" pitchFamily="34" charset="-122"/>
              <a:ea typeface="微软雅黑" pitchFamily="34" charset="-122"/>
              <a:sym typeface="Arial" charset="0"/>
            </a:endParaRPr>
          </a:p>
          <a:p>
            <a:pPr marL="266700" indent="-266700">
              <a:lnSpc>
                <a:spcPct val="150000"/>
              </a:lnSpc>
              <a:buFont typeface="Arial" charset="0"/>
              <a:buChar char="•"/>
            </a:pPr>
            <a:r>
              <a:rPr lang="zh-CN" altLang="en-US" sz="1600" noProof="1">
                <a:latin typeface="微软雅黑" pitchFamily="34" charset="-122"/>
                <a:ea typeface="微软雅黑" pitchFamily="34" charset="-122"/>
                <a:sym typeface="Arial" charset="0"/>
              </a:rPr>
              <a:t>配套产业包括：</a:t>
            </a:r>
            <a:endParaRPr lang="zh-CN" sz="1600" noProof="1">
              <a:latin typeface="微软雅黑" pitchFamily="34" charset="-122"/>
              <a:ea typeface="微软雅黑" pitchFamily="34" charset="-122"/>
              <a:sym typeface="Arial" charset="0"/>
            </a:endParaRPr>
          </a:p>
          <a:p>
            <a:pPr marL="266700" indent="-266700">
              <a:lnSpc>
                <a:spcPct val="150000"/>
              </a:lnSpc>
              <a:buFont typeface="Arial" charset="0"/>
              <a:buNone/>
            </a:pPr>
            <a:r>
              <a:rPr lang="zh-CN" altLang="en-US" sz="1500" noProof="1">
                <a:latin typeface="微软雅黑" pitchFamily="34" charset="-122"/>
                <a:ea typeface="微软雅黑" pitchFamily="34" charset="-122"/>
                <a:sym typeface="Arial" charset="0"/>
              </a:rPr>
              <a:t>  </a:t>
            </a:r>
            <a:r>
              <a:rPr lang="zh-CN" altLang="zh-CN" sz="1500" b="1" noProof="1">
                <a:latin typeface="微软雅黑" pitchFamily="34" charset="-122"/>
                <a:ea typeface="微软雅黑" pitchFamily="34" charset="-122"/>
                <a:sym typeface="Arial" charset="0"/>
              </a:rPr>
              <a:t>-</a:t>
            </a:r>
            <a:r>
              <a:rPr lang="zh-CN" altLang="en-US" sz="1500" noProof="1">
                <a:latin typeface="微软雅黑" pitchFamily="34" charset="-122"/>
                <a:ea typeface="微软雅黑" pitchFamily="34" charset="-122"/>
                <a:sym typeface="Arial" charset="0"/>
              </a:rPr>
              <a:t>物流</a:t>
            </a:r>
            <a:endParaRPr lang="zh-CN" sz="1500" noProof="1">
              <a:latin typeface="微软雅黑" pitchFamily="34" charset="-122"/>
              <a:ea typeface="微软雅黑" pitchFamily="34" charset="-122"/>
              <a:sym typeface="Arial" charset="0"/>
            </a:endParaRPr>
          </a:p>
          <a:p>
            <a:pPr marL="266700" indent="-266700">
              <a:lnSpc>
                <a:spcPct val="150000"/>
              </a:lnSpc>
              <a:buFont typeface="Arial" charset="0"/>
              <a:buNone/>
            </a:pPr>
            <a:r>
              <a:rPr lang="zh-CN" altLang="zh-CN" sz="1500" noProof="1">
                <a:latin typeface="微软雅黑" pitchFamily="34" charset="-122"/>
                <a:ea typeface="微软雅黑" pitchFamily="34" charset="-122"/>
                <a:sym typeface="Arial" charset="0"/>
              </a:rPr>
              <a:t>  </a:t>
            </a:r>
            <a:r>
              <a:rPr lang="zh-CN" altLang="zh-CN" sz="1500" b="1" noProof="1">
                <a:latin typeface="微软雅黑" pitchFamily="34" charset="-122"/>
                <a:ea typeface="微软雅黑" pitchFamily="34" charset="-122"/>
                <a:sym typeface="Arial" charset="0"/>
              </a:rPr>
              <a:t>-</a:t>
            </a:r>
            <a:r>
              <a:rPr lang="zh-CN" altLang="en-US" sz="1500" noProof="1">
                <a:latin typeface="微软雅黑" pitchFamily="34" charset="-122"/>
                <a:ea typeface="微软雅黑" pitchFamily="34" charset="-122"/>
                <a:sym typeface="Arial" charset="0"/>
              </a:rPr>
              <a:t>仓储</a:t>
            </a:r>
            <a:endParaRPr lang="zh-CN" sz="1500" noProof="1">
              <a:latin typeface="微软雅黑" pitchFamily="34" charset="-122"/>
              <a:ea typeface="微软雅黑" pitchFamily="34" charset="-122"/>
              <a:sym typeface="Arial" charset="0"/>
            </a:endParaRPr>
          </a:p>
          <a:p>
            <a:pPr marL="266700" indent="-266700">
              <a:lnSpc>
                <a:spcPct val="150000"/>
              </a:lnSpc>
              <a:buFont typeface="Arial" charset="0"/>
              <a:buNone/>
            </a:pPr>
            <a:r>
              <a:rPr lang="zh-CN" altLang="zh-CN" sz="1500" noProof="1">
                <a:latin typeface="微软雅黑" pitchFamily="34" charset="-122"/>
                <a:ea typeface="微软雅黑" pitchFamily="34" charset="-122"/>
                <a:sym typeface="Arial" charset="0"/>
              </a:rPr>
              <a:t>  </a:t>
            </a:r>
            <a:r>
              <a:rPr lang="zh-CN" altLang="zh-CN" sz="1500" b="1" noProof="1">
                <a:latin typeface="微软雅黑" pitchFamily="34" charset="-122"/>
                <a:ea typeface="微软雅黑" pitchFamily="34" charset="-122"/>
                <a:sym typeface="Arial" charset="0"/>
              </a:rPr>
              <a:t>-</a:t>
            </a:r>
            <a:r>
              <a:rPr lang="zh-CN" altLang="en-US" sz="1500" noProof="1">
                <a:latin typeface="微软雅黑" pitchFamily="34" charset="-122"/>
                <a:ea typeface="微软雅黑" pitchFamily="34" charset="-122"/>
                <a:sym typeface="Arial" charset="0"/>
              </a:rPr>
              <a:t>包装</a:t>
            </a:r>
            <a:endParaRPr lang="zh-CN" sz="1500" noProof="1">
              <a:latin typeface="微软雅黑" pitchFamily="34" charset="-122"/>
              <a:ea typeface="微软雅黑" pitchFamily="34" charset="-122"/>
              <a:sym typeface="Arial" charset="0"/>
            </a:endParaRPr>
          </a:p>
          <a:p>
            <a:pPr marL="266700" indent="-266700">
              <a:lnSpc>
                <a:spcPct val="150000"/>
              </a:lnSpc>
              <a:buFont typeface="Arial" charset="0"/>
              <a:buNone/>
            </a:pPr>
            <a:r>
              <a:rPr lang="zh-CN" altLang="zh-CN" sz="1500" noProof="1">
                <a:latin typeface="微软雅黑" pitchFamily="34" charset="-122"/>
                <a:ea typeface="微软雅黑" pitchFamily="34" charset="-122"/>
                <a:sym typeface="Arial" charset="0"/>
              </a:rPr>
              <a:t>  </a:t>
            </a:r>
            <a:r>
              <a:rPr lang="zh-CN" altLang="zh-CN" sz="1500" b="1" noProof="1">
                <a:latin typeface="微软雅黑" pitchFamily="34" charset="-122"/>
                <a:ea typeface="微软雅黑" pitchFamily="34" charset="-122"/>
                <a:sym typeface="Arial" charset="0"/>
              </a:rPr>
              <a:t>-</a:t>
            </a:r>
            <a:r>
              <a:rPr lang="zh-CN" altLang="en-US" sz="1500" noProof="1">
                <a:latin typeface="微软雅黑" pitchFamily="34" charset="-122"/>
                <a:ea typeface="微软雅黑" pitchFamily="34" charset="-122"/>
                <a:sym typeface="Arial" charset="0"/>
              </a:rPr>
              <a:t>技术服务(农资、农机)</a:t>
            </a:r>
            <a:endParaRPr lang="zh-CN" altLang="zh-CN" sz="1500" noProof="1">
              <a:latin typeface="微软雅黑" pitchFamily="34" charset="-122"/>
              <a:ea typeface="微软雅黑" pitchFamily="34" charset="-122"/>
              <a:sym typeface="Arial" charset="0"/>
            </a:endParaRPr>
          </a:p>
          <a:p>
            <a:pPr marL="266700" indent="-266700">
              <a:lnSpc>
                <a:spcPct val="150000"/>
              </a:lnSpc>
              <a:buFont typeface="Arial" charset="0"/>
              <a:buNone/>
            </a:pPr>
            <a:r>
              <a:rPr lang="zh-CN" altLang="zh-CN" sz="1500" noProof="1">
                <a:latin typeface="微软雅黑" pitchFamily="34" charset="-122"/>
                <a:ea typeface="微软雅黑" pitchFamily="34" charset="-122"/>
                <a:sym typeface="Arial" charset="0"/>
              </a:rPr>
              <a:t>  </a:t>
            </a:r>
            <a:r>
              <a:rPr lang="zh-CN" altLang="zh-CN" sz="1500" b="1" noProof="1">
                <a:latin typeface="微软雅黑" pitchFamily="34" charset="-122"/>
                <a:ea typeface="微软雅黑" pitchFamily="34" charset="-122"/>
                <a:sym typeface="Arial" charset="0"/>
              </a:rPr>
              <a:t>-</a:t>
            </a:r>
            <a:r>
              <a:rPr lang="zh-CN" altLang="en-US" sz="1500" noProof="1">
                <a:latin typeface="微软雅黑" pitchFamily="34" charset="-122"/>
                <a:ea typeface="微软雅黑" pitchFamily="34" charset="-122"/>
                <a:sym typeface="Arial" charset="0"/>
              </a:rPr>
              <a:t>设备配套</a:t>
            </a:r>
            <a:endParaRPr lang="zh-CN" sz="1500" noProof="1">
              <a:latin typeface="微软雅黑" pitchFamily="34" charset="-122"/>
              <a:ea typeface="微软雅黑" pitchFamily="34" charset="-122"/>
              <a:sym typeface="Arial" charset="0"/>
            </a:endParaRPr>
          </a:p>
          <a:p>
            <a:pPr marL="266700" indent="-266700">
              <a:lnSpc>
                <a:spcPct val="150000"/>
              </a:lnSpc>
              <a:buFont typeface="Arial" charset="0"/>
              <a:buNone/>
            </a:pPr>
            <a:r>
              <a:rPr lang="zh-CN" altLang="zh-CN" sz="1500" noProof="1">
                <a:latin typeface="微软雅黑" pitchFamily="34" charset="-122"/>
                <a:ea typeface="微软雅黑" pitchFamily="34" charset="-122"/>
                <a:sym typeface="Arial" charset="0"/>
              </a:rPr>
              <a:t>  </a:t>
            </a:r>
            <a:r>
              <a:rPr lang="zh-CN" altLang="zh-CN" sz="1500" b="1" noProof="1">
                <a:latin typeface="微软雅黑" pitchFamily="34" charset="-122"/>
                <a:ea typeface="微软雅黑" pitchFamily="34" charset="-122"/>
                <a:sym typeface="Arial" charset="0"/>
              </a:rPr>
              <a:t>-</a:t>
            </a:r>
            <a:r>
              <a:rPr lang="zh-CN" altLang="en-US" sz="1500" noProof="1">
                <a:latin typeface="微软雅黑" pitchFamily="34" charset="-122"/>
                <a:ea typeface="微软雅黑" pitchFamily="34" charset="-122"/>
                <a:sym typeface="Arial" charset="0"/>
              </a:rPr>
              <a:t>信息咨询</a:t>
            </a:r>
            <a:endParaRPr lang="zh-CN" sz="1500" noProof="1">
              <a:latin typeface="微软雅黑" pitchFamily="34" charset="-122"/>
              <a:ea typeface="微软雅黑" pitchFamily="34" charset="-122"/>
              <a:sym typeface="Arial" charset="0"/>
            </a:endParaRPr>
          </a:p>
          <a:p>
            <a:pPr marL="266700" indent="-266700">
              <a:lnSpc>
                <a:spcPct val="150000"/>
              </a:lnSpc>
              <a:buFont typeface="Arial" charset="0"/>
              <a:buNone/>
            </a:pPr>
            <a:r>
              <a:rPr lang="zh-CN" altLang="zh-CN" sz="1500" noProof="1">
                <a:latin typeface="微软雅黑" pitchFamily="34" charset="-122"/>
                <a:ea typeface="微软雅黑" pitchFamily="34" charset="-122"/>
                <a:sym typeface="Arial" charset="0"/>
              </a:rPr>
              <a:t>  </a:t>
            </a:r>
            <a:r>
              <a:rPr lang="zh-CN" altLang="zh-CN" sz="1500" b="1" noProof="1">
                <a:latin typeface="微软雅黑" pitchFamily="34" charset="-122"/>
                <a:ea typeface="微软雅黑" pitchFamily="34" charset="-122"/>
                <a:sym typeface="Arial" charset="0"/>
              </a:rPr>
              <a:t>-</a:t>
            </a:r>
            <a:r>
              <a:rPr lang="zh-CN" altLang="en-US" sz="1500" noProof="1">
                <a:latin typeface="微软雅黑" pitchFamily="34" charset="-122"/>
                <a:ea typeface="微软雅黑" pitchFamily="34" charset="-122"/>
                <a:sym typeface="Arial" charset="0"/>
              </a:rPr>
              <a:t>金融保险</a:t>
            </a:r>
            <a:endParaRPr lang="zh-CN" altLang="zh-CN" sz="1500" noProof="1">
              <a:latin typeface="微软雅黑" pitchFamily="34" charset="-122"/>
              <a:ea typeface="微软雅黑" pitchFamily="34" charset="-122"/>
              <a:sym typeface="Arial" charset="0"/>
            </a:endParaRPr>
          </a:p>
          <a:p>
            <a:pPr marL="266700" indent="-266700">
              <a:lnSpc>
                <a:spcPct val="150000"/>
              </a:lnSpc>
              <a:buFont typeface="Arial" charset="0"/>
              <a:buChar char="•"/>
            </a:pPr>
            <a:r>
              <a:rPr lang="zh-CN" altLang="en-US" sz="1500" b="1" noProof="1" smtClean="0">
                <a:latin typeface="微软雅黑" pitchFamily="34" charset="-122"/>
                <a:ea typeface="微软雅黑" pitchFamily="34" charset="-122"/>
                <a:sym typeface="Arial" charset="0"/>
              </a:rPr>
              <a:t>政策</a:t>
            </a:r>
            <a:r>
              <a:rPr lang="zh-CN" altLang="en-US" sz="1500" b="1" noProof="1">
                <a:latin typeface="微软雅黑" pitchFamily="34" charset="-122"/>
                <a:ea typeface="微软雅黑" pitchFamily="34" charset="-122"/>
                <a:sym typeface="Arial" charset="0"/>
              </a:rPr>
              <a:t>导</a:t>
            </a:r>
            <a:r>
              <a:rPr lang="zh-CN" altLang="en-US" sz="1500" b="1" noProof="1" smtClean="0">
                <a:latin typeface="微软雅黑" pitchFamily="34" charset="-122"/>
                <a:ea typeface="微软雅黑" pitchFamily="34" charset="-122"/>
                <a:sym typeface="Arial" charset="0"/>
              </a:rPr>
              <a:t>入</a:t>
            </a:r>
            <a:endParaRPr lang="zh-CN" sz="1500" b="1" noProof="1">
              <a:solidFill>
                <a:srgbClr val="FF0000"/>
              </a:solidFill>
              <a:latin typeface="微软雅黑" pitchFamily="34" charset="-122"/>
              <a:ea typeface="微软雅黑" pitchFamily="34" charset="-122"/>
              <a:sym typeface="Arial" charset="0"/>
            </a:endParaRPr>
          </a:p>
        </p:txBody>
      </p:sp>
      <p:sp>
        <p:nvSpPr>
          <p:cNvPr id="29" name="任意多边形 35"/>
          <p:cNvSpPr>
            <a:spLocks noChangeArrowheads="1"/>
          </p:cNvSpPr>
          <p:nvPr/>
        </p:nvSpPr>
        <p:spPr bwMode="auto">
          <a:xfrm>
            <a:off x="6948265" y="3427178"/>
            <a:ext cx="1834252" cy="1518554"/>
          </a:xfrm>
          <a:custGeom>
            <a:avLst/>
            <a:gdLst>
              <a:gd name="T0" fmla="*/ 0 w 1331119"/>
              <a:gd name="T1" fmla="*/ 1204912 h 1204912"/>
              <a:gd name="T2" fmla="*/ 1329531 w 1331119"/>
              <a:gd name="T3" fmla="*/ 0 h 1204912"/>
              <a:gd name="T4" fmla="*/ 0 60000 65536"/>
              <a:gd name="T5" fmla="*/ 0 60000 65536"/>
              <a:gd name="T6" fmla="*/ 0 w 1331119"/>
              <a:gd name="T7" fmla="*/ 0 h 1204912"/>
              <a:gd name="T8" fmla="*/ 1331119 w 1331119"/>
              <a:gd name="T9" fmla="*/ 1204912 h 1204912"/>
            </a:gdLst>
            <a:ahLst/>
            <a:cxnLst>
              <a:cxn ang="T4">
                <a:pos x="T0" y="T1"/>
              </a:cxn>
              <a:cxn ang="T5">
                <a:pos x="T2" y="T3"/>
              </a:cxn>
            </a:cxnLst>
            <a:rect l="T6" t="T7" r="T8" b="T9"/>
            <a:pathLst>
              <a:path w="1331119" h="1204912">
                <a:moveTo>
                  <a:pt x="0" y="1204912"/>
                </a:moveTo>
                <a:cubicBezTo>
                  <a:pt x="447675" y="808037"/>
                  <a:pt x="883444" y="396875"/>
                  <a:pt x="1331119" y="0"/>
                </a:cubicBezTo>
              </a:path>
            </a:pathLst>
          </a:custGeom>
          <a:noFill/>
          <a:ln w="12700">
            <a:solidFill>
              <a:srgbClr val="007DC4"/>
            </a:solidFill>
            <a:prstDash val="dash"/>
            <a:bevel/>
            <a:headEnd/>
            <a:tailEnd/>
          </a:ln>
        </p:spPr>
        <p:txBody>
          <a:bodyPr/>
          <a:lstStyle/>
          <a:p>
            <a:endParaRPr lang="zh-CN" altLang="en-US"/>
          </a:p>
        </p:txBody>
      </p:sp>
      <p:sp>
        <p:nvSpPr>
          <p:cNvPr id="24" name="圆角矩形 1"/>
          <p:cNvSpPr>
            <a:spLocks noChangeArrowheads="1"/>
          </p:cNvSpPr>
          <p:nvPr/>
        </p:nvSpPr>
        <p:spPr bwMode="auto">
          <a:xfrm>
            <a:off x="7236296" y="2599915"/>
            <a:ext cx="1584176" cy="827263"/>
          </a:xfrm>
          <a:prstGeom prst="roundRect">
            <a:avLst>
              <a:gd name="adj" fmla="val 16667"/>
            </a:avLst>
          </a:prstGeom>
          <a:solidFill>
            <a:srgbClr val="007DC4"/>
          </a:solidFill>
          <a:ln w="9525">
            <a:noFill/>
            <a:round/>
            <a:headEnd/>
            <a:tailEnd/>
          </a:ln>
        </p:spPr>
        <p:txBody>
          <a:bodyPr/>
          <a:lstStyle/>
          <a:p>
            <a:pPr algn="ctr">
              <a:buClr>
                <a:schemeClr val="accent1"/>
              </a:buClr>
              <a:buSzPct val="60000"/>
              <a:buFont typeface="Arial" charset="0"/>
              <a:buNone/>
            </a:pPr>
            <a:r>
              <a:rPr lang="zh-CN" altLang="en-US" b="1" dirty="0" smtClean="0">
                <a:solidFill>
                  <a:schemeClr val="bg1"/>
                </a:solidFill>
                <a:latin typeface="微软雅黑" pitchFamily="34" charset="-122"/>
                <a:ea typeface="微软雅黑" pitchFamily="34" charset="-122"/>
                <a:sym typeface="Arial" charset="0"/>
              </a:rPr>
              <a:t>槟榔全产业链产值构成</a:t>
            </a:r>
            <a:endParaRPr lang="zh-CN" altLang="en-US" b="1" dirty="0">
              <a:solidFill>
                <a:schemeClr val="bg1"/>
              </a:solidFill>
              <a:latin typeface="微软雅黑" pitchFamily="34" charset="-122"/>
              <a:ea typeface="微软雅黑" pitchFamily="34" charset="-122"/>
              <a:sym typeface="Arial" charset="0"/>
            </a:endParaRPr>
          </a:p>
        </p:txBody>
      </p:sp>
      <p:sp>
        <p:nvSpPr>
          <p:cNvPr id="45" name="任意多边形 35"/>
          <p:cNvSpPr>
            <a:spLocks noChangeArrowheads="1"/>
          </p:cNvSpPr>
          <p:nvPr/>
        </p:nvSpPr>
        <p:spPr bwMode="auto">
          <a:xfrm rot="16397732">
            <a:off x="7362599" y="1087126"/>
            <a:ext cx="1276242" cy="1521097"/>
          </a:xfrm>
          <a:custGeom>
            <a:avLst/>
            <a:gdLst>
              <a:gd name="T0" fmla="*/ 0 w 1331119"/>
              <a:gd name="T1" fmla="*/ 1204912 h 1204912"/>
              <a:gd name="T2" fmla="*/ 1329531 w 1331119"/>
              <a:gd name="T3" fmla="*/ 0 h 1204912"/>
              <a:gd name="T4" fmla="*/ 0 60000 65536"/>
              <a:gd name="T5" fmla="*/ 0 60000 65536"/>
              <a:gd name="T6" fmla="*/ 0 w 1331119"/>
              <a:gd name="T7" fmla="*/ 0 h 1204912"/>
              <a:gd name="T8" fmla="*/ 1331119 w 1331119"/>
              <a:gd name="T9" fmla="*/ 1204912 h 1204912"/>
            </a:gdLst>
            <a:ahLst/>
            <a:cxnLst>
              <a:cxn ang="T4">
                <a:pos x="T0" y="T1"/>
              </a:cxn>
              <a:cxn ang="T5">
                <a:pos x="T2" y="T3"/>
              </a:cxn>
            </a:cxnLst>
            <a:rect l="T6" t="T7" r="T8" b="T9"/>
            <a:pathLst>
              <a:path w="1331119" h="1204912">
                <a:moveTo>
                  <a:pt x="0" y="1204912"/>
                </a:moveTo>
                <a:cubicBezTo>
                  <a:pt x="447675" y="808037"/>
                  <a:pt x="883444" y="396875"/>
                  <a:pt x="1331119" y="0"/>
                </a:cubicBezTo>
              </a:path>
            </a:pathLst>
          </a:custGeom>
          <a:noFill/>
          <a:ln w="12700">
            <a:solidFill>
              <a:srgbClr val="007DC4"/>
            </a:solidFill>
            <a:prstDash val="dash"/>
            <a:bevel/>
            <a:headEnd/>
            <a:tailEnd/>
          </a:ln>
        </p:spPr>
        <p:txBody>
          <a:bodyPr/>
          <a:lstStyle/>
          <a:p>
            <a:endParaRPr lang="zh-CN" altLang="en-US"/>
          </a:p>
        </p:txBody>
      </p:sp>
      <p:pic>
        <p:nvPicPr>
          <p:cNvPr id="4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直接连接符 4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槟榔产业链概况</a:t>
            </a:r>
          </a:p>
        </p:txBody>
      </p:sp>
      <p:graphicFrame>
        <p:nvGraphicFramePr>
          <p:cNvPr id="2" name="图表 1"/>
          <p:cNvGraphicFramePr/>
          <p:nvPr>
            <p:extLst>
              <p:ext uri="{D42A27DB-BD31-4B8C-83A1-F6EECF244321}">
                <p14:modId xmlns:p14="http://schemas.microsoft.com/office/powerpoint/2010/main" val="3042459075"/>
              </p:ext>
            </p:extLst>
          </p:nvPr>
        </p:nvGraphicFramePr>
        <p:xfrm>
          <a:off x="127388" y="979546"/>
          <a:ext cx="4848200" cy="406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73387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产业化发展</a:t>
            </a:r>
            <a:endParaRPr lang="zh-CN" altLang="en-US" sz="2800" b="1" dirty="0">
              <a:solidFill>
                <a:schemeClr val="accent6">
                  <a:lumMod val="75000"/>
                </a:schemeClr>
              </a:solidFill>
            </a:endParaRPr>
          </a:p>
        </p:txBody>
      </p:sp>
      <p:grpSp>
        <p:nvGrpSpPr>
          <p:cNvPr id="6" name="组合 5"/>
          <p:cNvGrpSpPr/>
          <p:nvPr/>
        </p:nvGrpSpPr>
        <p:grpSpPr>
          <a:xfrm>
            <a:off x="1524565" y="1871505"/>
            <a:ext cx="1988578" cy="740224"/>
            <a:chOff x="1785092" y="1271972"/>
            <a:chExt cx="1988578" cy="740224"/>
          </a:xfrm>
        </p:grpSpPr>
        <p:cxnSp>
          <p:nvCxnSpPr>
            <p:cNvPr id="10" name="直接连接符 9"/>
            <p:cNvCxnSpPr/>
            <p:nvPr/>
          </p:nvCxnSpPr>
          <p:spPr bwMode="auto">
            <a:xfrm flipH="1" flipV="1">
              <a:off x="3450612" y="1638149"/>
              <a:ext cx="323058" cy="374047"/>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auto">
            <a:xfrm>
              <a:off x="1810402" y="1632330"/>
              <a:ext cx="1637384" cy="0"/>
            </a:xfrm>
            <a:prstGeom prst="line">
              <a:avLst/>
            </a:prstGeom>
            <a:ln w="28575">
              <a:solidFill>
                <a:srgbClr val="92D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1785092" y="1271972"/>
              <a:ext cx="1003857" cy="424732"/>
            </a:xfrm>
            <a:prstGeom prst="rect">
              <a:avLst/>
            </a:prstGeom>
          </p:spPr>
          <p:txBody>
            <a:bodyPr wrap="square">
              <a:spAutoFit/>
            </a:bodyPr>
            <a:lstStyle/>
            <a:p>
              <a:pPr eaLnBrk="1" fontAlgn="auto" hangingPunct="1">
                <a:lnSpc>
                  <a:spcPct val="120000"/>
                </a:lnSpc>
                <a:spcBef>
                  <a:spcPts val="0"/>
                </a:spcBef>
                <a:spcAft>
                  <a:spcPts val="600"/>
                </a:spcAft>
                <a:defRPr/>
              </a:pPr>
              <a:r>
                <a:rPr lang="zh-CN" altLang="en-US" sz="1800" dirty="0" smtClean="0">
                  <a:latin typeface="微软雅黑" panose="020B0503020204020204" pitchFamily="34" charset="-122"/>
                  <a:ea typeface="微软雅黑" panose="020B0503020204020204" pitchFamily="34" charset="-122"/>
                </a:rPr>
                <a:t>标准化</a:t>
              </a:r>
              <a:endParaRPr lang="en-US" altLang="zh-CN" sz="1800" dirty="0">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3406459" y="2238240"/>
            <a:ext cx="1847036" cy="1752997"/>
            <a:chOff x="3311525" y="2047875"/>
            <a:chExt cx="2492376" cy="1869282"/>
          </a:xfrm>
        </p:grpSpPr>
        <p:sp>
          <p:nvSpPr>
            <p:cNvPr id="14" name="任意多边形 13"/>
            <p:cNvSpPr/>
            <p:nvPr/>
          </p:nvSpPr>
          <p:spPr>
            <a:xfrm>
              <a:off x="3311525" y="2047875"/>
              <a:ext cx="1962150" cy="934641"/>
            </a:xfrm>
            <a:custGeom>
              <a:avLst/>
              <a:gdLst>
                <a:gd name="connsiteX0" fmla="*/ 539750 w 1079500"/>
                <a:gd name="connsiteY0" fmla="*/ 0 h 685800"/>
                <a:gd name="connsiteX1" fmla="*/ 648529 w 1079500"/>
                <a:gd name="connsiteY1" fmla="*/ 10966 h 685800"/>
                <a:gd name="connsiteX2" fmla="*/ 685800 w 1079500"/>
                <a:gd name="connsiteY2" fmla="*/ 22536 h 685800"/>
                <a:gd name="connsiteX3" fmla="*/ 680818 w 1079500"/>
                <a:gd name="connsiteY3" fmla="*/ 24083 h 685800"/>
                <a:gd name="connsiteX4" fmla="*/ 680820 w 1079500"/>
                <a:gd name="connsiteY4" fmla="*/ 24083 h 685800"/>
                <a:gd name="connsiteX5" fmla="*/ 685801 w 1079500"/>
                <a:gd name="connsiteY5" fmla="*/ 22537 h 685800"/>
                <a:gd name="connsiteX6" fmla="*/ 749846 w 1079500"/>
                <a:gd name="connsiteY6" fmla="*/ 42417 h 685800"/>
                <a:gd name="connsiteX7" fmla="*/ 1037085 w 1079500"/>
                <a:gd name="connsiteY7" fmla="*/ 329656 h 685800"/>
                <a:gd name="connsiteX8" fmla="*/ 1038237 w 1079500"/>
                <a:gd name="connsiteY8" fmla="*/ 333366 h 685800"/>
                <a:gd name="connsiteX9" fmla="*/ 1038236 w 1079500"/>
                <a:gd name="connsiteY9" fmla="*/ 333366 h 685800"/>
                <a:gd name="connsiteX10" fmla="*/ 1068534 w 1079500"/>
                <a:gd name="connsiteY10" fmla="*/ 430971 h 685800"/>
                <a:gd name="connsiteX11" fmla="*/ 1079500 w 1079500"/>
                <a:gd name="connsiteY11" fmla="*/ 539750 h 685800"/>
                <a:gd name="connsiteX12" fmla="*/ 1068534 w 1079500"/>
                <a:gd name="connsiteY12" fmla="*/ 648529 h 685800"/>
                <a:gd name="connsiteX13" fmla="*/ 1056965 w 1079500"/>
                <a:gd name="connsiteY13" fmla="*/ 685800 h 685800"/>
                <a:gd name="connsiteX14" fmla="*/ 1037084 w 1079500"/>
                <a:gd name="connsiteY14" fmla="*/ 621755 h 685800"/>
                <a:gd name="connsiteX15" fmla="*/ 749845 w 1079500"/>
                <a:gd name="connsiteY15" fmla="*/ 334516 h 685800"/>
                <a:gd name="connsiteX16" fmla="*/ 685802 w 1079500"/>
                <a:gd name="connsiteY16" fmla="*/ 314637 h 685800"/>
                <a:gd name="connsiteX17" fmla="*/ 685801 w 1079500"/>
                <a:gd name="connsiteY17" fmla="*/ 314637 h 685800"/>
                <a:gd name="connsiteX18" fmla="*/ 648530 w 1079500"/>
                <a:gd name="connsiteY18" fmla="*/ 303067 h 685800"/>
                <a:gd name="connsiteX19" fmla="*/ 539751 w 1079500"/>
                <a:gd name="connsiteY19" fmla="*/ 292101 h 685800"/>
                <a:gd name="connsiteX20" fmla="*/ 430972 w 1079500"/>
                <a:gd name="connsiteY20" fmla="*/ 303067 h 685800"/>
                <a:gd name="connsiteX21" fmla="*/ 333366 w 1079500"/>
                <a:gd name="connsiteY21" fmla="*/ 333366 h 685800"/>
                <a:gd name="connsiteX22" fmla="*/ 334517 w 1079500"/>
                <a:gd name="connsiteY22" fmla="*/ 329656 h 685800"/>
                <a:gd name="connsiteX23" fmla="*/ 357326 w 1079500"/>
                <a:gd name="connsiteY23" fmla="*/ 287635 h 685800"/>
                <a:gd name="connsiteX24" fmla="*/ 357324 w 1079500"/>
                <a:gd name="connsiteY24" fmla="*/ 287635 h 685800"/>
                <a:gd name="connsiteX25" fmla="*/ 334516 w 1079500"/>
                <a:gd name="connsiteY25" fmla="*/ 329655 h 685800"/>
                <a:gd name="connsiteX26" fmla="*/ 333365 w 1079500"/>
                <a:gd name="connsiteY26" fmla="*/ 333365 h 685800"/>
                <a:gd name="connsiteX27" fmla="*/ 329655 w 1079500"/>
                <a:gd name="connsiteY27" fmla="*/ 334516 h 685800"/>
                <a:gd name="connsiteX28" fmla="*/ 42416 w 1079500"/>
                <a:gd name="connsiteY28" fmla="*/ 621755 h 685800"/>
                <a:gd name="connsiteX29" fmla="*/ 22536 w 1079500"/>
                <a:gd name="connsiteY29" fmla="*/ 685800 h 685800"/>
                <a:gd name="connsiteX30" fmla="*/ 10966 w 1079500"/>
                <a:gd name="connsiteY30" fmla="*/ 648529 h 685800"/>
                <a:gd name="connsiteX31" fmla="*/ 0 w 1079500"/>
                <a:gd name="connsiteY31" fmla="*/ 539750 h 685800"/>
                <a:gd name="connsiteX32" fmla="*/ 539750 w 1079500"/>
                <a:gd name="connsiteY32" fmla="*/ 0 h 685800"/>
                <a:gd name="connsiteX0" fmla="*/ 539750 w 1079500"/>
                <a:gd name="connsiteY0" fmla="*/ 0 h 685800"/>
                <a:gd name="connsiteX1" fmla="*/ 648529 w 1079500"/>
                <a:gd name="connsiteY1" fmla="*/ 10966 h 685800"/>
                <a:gd name="connsiteX2" fmla="*/ 685800 w 1079500"/>
                <a:gd name="connsiteY2" fmla="*/ 22536 h 685800"/>
                <a:gd name="connsiteX3" fmla="*/ 680818 w 1079500"/>
                <a:gd name="connsiteY3" fmla="*/ 24083 h 685800"/>
                <a:gd name="connsiteX4" fmla="*/ 680820 w 1079500"/>
                <a:gd name="connsiteY4" fmla="*/ 24083 h 685800"/>
                <a:gd name="connsiteX5" fmla="*/ 685801 w 1079500"/>
                <a:gd name="connsiteY5" fmla="*/ 22537 h 685800"/>
                <a:gd name="connsiteX6" fmla="*/ 749846 w 1079500"/>
                <a:gd name="connsiteY6" fmla="*/ 42417 h 685800"/>
                <a:gd name="connsiteX7" fmla="*/ 1037085 w 1079500"/>
                <a:gd name="connsiteY7" fmla="*/ 329656 h 685800"/>
                <a:gd name="connsiteX8" fmla="*/ 1038237 w 1079500"/>
                <a:gd name="connsiteY8" fmla="*/ 333366 h 685800"/>
                <a:gd name="connsiteX9" fmla="*/ 1038236 w 1079500"/>
                <a:gd name="connsiteY9" fmla="*/ 333366 h 685800"/>
                <a:gd name="connsiteX10" fmla="*/ 1068534 w 1079500"/>
                <a:gd name="connsiteY10" fmla="*/ 430971 h 685800"/>
                <a:gd name="connsiteX11" fmla="*/ 1079500 w 1079500"/>
                <a:gd name="connsiteY11" fmla="*/ 539750 h 685800"/>
                <a:gd name="connsiteX12" fmla="*/ 1068534 w 1079500"/>
                <a:gd name="connsiteY12" fmla="*/ 648529 h 685800"/>
                <a:gd name="connsiteX13" fmla="*/ 1056965 w 1079500"/>
                <a:gd name="connsiteY13" fmla="*/ 685800 h 685800"/>
                <a:gd name="connsiteX14" fmla="*/ 1037084 w 1079500"/>
                <a:gd name="connsiteY14" fmla="*/ 621755 h 685800"/>
                <a:gd name="connsiteX15" fmla="*/ 749845 w 1079500"/>
                <a:gd name="connsiteY15" fmla="*/ 334516 h 685800"/>
                <a:gd name="connsiteX16" fmla="*/ 685802 w 1079500"/>
                <a:gd name="connsiteY16" fmla="*/ 314637 h 685800"/>
                <a:gd name="connsiteX17" fmla="*/ 685801 w 1079500"/>
                <a:gd name="connsiteY17" fmla="*/ 314637 h 685800"/>
                <a:gd name="connsiteX18" fmla="*/ 648530 w 1079500"/>
                <a:gd name="connsiteY18" fmla="*/ 303067 h 685800"/>
                <a:gd name="connsiteX19" fmla="*/ 539751 w 1079500"/>
                <a:gd name="connsiteY19" fmla="*/ 292101 h 685800"/>
                <a:gd name="connsiteX20" fmla="*/ 430972 w 1079500"/>
                <a:gd name="connsiteY20" fmla="*/ 303067 h 685800"/>
                <a:gd name="connsiteX21" fmla="*/ 333366 w 1079500"/>
                <a:gd name="connsiteY21" fmla="*/ 333366 h 685800"/>
                <a:gd name="connsiteX22" fmla="*/ 334517 w 1079500"/>
                <a:gd name="connsiteY22" fmla="*/ 329656 h 685800"/>
                <a:gd name="connsiteX23" fmla="*/ 357326 w 1079500"/>
                <a:gd name="connsiteY23" fmla="*/ 287635 h 685800"/>
                <a:gd name="connsiteX24" fmla="*/ 334516 w 1079500"/>
                <a:gd name="connsiteY24" fmla="*/ 329655 h 685800"/>
                <a:gd name="connsiteX25" fmla="*/ 333365 w 1079500"/>
                <a:gd name="connsiteY25" fmla="*/ 333365 h 685800"/>
                <a:gd name="connsiteX26" fmla="*/ 329655 w 1079500"/>
                <a:gd name="connsiteY26" fmla="*/ 334516 h 685800"/>
                <a:gd name="connsiteX27" fmla="*/ 42416 w 1079500"/>
                <a:gd name="connsiteY27" fmla="*/ 621755 h 685800"/>
                <a:gd name="connsiteX28" fmla="*/ 22536 w 1079500"/>
                <a:gd name="connsiteY28" fmla="*/ 685800 h 685800"/>
                <a:gd name="connsiteX29" fmla="*/ 10966 w 1079500"/>
                <a:gd name="connsiteY29" fmla="*/ 648529 h 685800"/>
                <a:gd name="connsiteX30" fmla="*/ 0 w 1079500"/>
                <a:gd name="connsiteY30" fmla="*/ 539750 h 685800"/>
                <a:gd name="connsiteX31" fmla="*/ 539750 w 1079500"/>
                <a:gd name="connsiteY31" fmla="*/ 0 h 685800"/>
                <a:gd name="connsiteX0" fmla="*/ 539750 w 1079500"/>
                <a:gd name="connsiteY0" fmla="*/ 0 h 685800"/>
                <a:gd name="connsiteX1" fmla="*/ 648529 w 1079500"/>
                <a:gd name="connsiteY1" fmla="*/ 10966 h 685800"/>
                <a:gd name="connsiteX2" fmla="*/ 685800 w 1079500"/>
                <a:gd name="connsiteY2" fmla="*/ 22536 h 685800"/>
                <a:gd name="connsiteX3" fmla="*/ 680818 w 1079500"/>
                <a:gd name="connsiteY3" fmla="*/ 24083 h 685800"/>
                <a:gd name="connsiteX4" fmla="*/ 680820 w 1079500"/>
                <a:gd name="connsiteY4" fmla="*/ 24083 h 685800"/>
                <a:gd name="connsiteX5" fmla="*/ 685801 w 1079500"/>
                <a:gd name="connsiteY5" fmla="*/ 22537 h 685800"/>
                <a:gd name="connsiteX6" fmla="*/ 749846 w 1079500"/>
                <a:gd name="connsiteY6" fmla="*/ 42417 h 685800"/>
                <a:gd name="connsiteX7" fmla="*/ 1037085 w 1079500"/>
                <a:gd name="connsiteY7" fmla="*/ 329656 h 685800"/>
                <a:gd name="connsiteX8" fmla="*/ 1038237 w 1079500"/>
                <a:gd name="connsiteY8" fmla="*/ 333366 h 685800"/>
                <a:gd name="connsiteX9" fmla="*/ 1038236 w 1079500"/>
                <a:gd name="connsiteY9" fmla="*/ 333366 h 685800"/>
                <a:gd name="connsiteX10" fmla="*/ 1068534 w 1079500"/>
                <a:gd name="connsiteY10" fmla="*/ 430971 h 685800"/>
                <a:gd name="connsiteX11" fmla="*/ 1079500 w 1079500"/>
                <a:gd name="connsiteY11" fmla="*/ 539750 h 685800"/>
                <a:gd name="connsiteX12" fmla="*/ 1068534 w 1079500"/>
                <a:gd name="connsiteY12" fmla="*/ 648529 h 685800"/>
                <a:gd name="connsiteX13" fmla="*/ 1056965 w 1079500"/>
                <a:gd name="connsiteY13" fmla="*/ 685800 h 685800"/>
                <a:gd name="connsiteX14" fmla="*/ 1037084 w 1079500"/>
                <a:gd name="connsiteY14" fmla="*/ 621755 h 685800"/>
                <a:gd name="connsiteX15" fmla="*/ 749845 w 1079500"/>
                <a:gd name="connsiteY15" fmla="*/ 334516 h 685800"/>
                <a:gd name="connsiteX16" fmla="*/ 685802 w 1079500"/>
                <a:gd name="connsiteY16" fmla="*/ 314637 h 685800"/>
                <a:gd name="connsiteX17" fmla="*/ 685801 w 1079500"/>
                <a:gd name="connsiteY17" fmla="*/ 314637 h 685800"/>
                <a:gd name="connsiteX18" fmla="*/ 648530 w 1079500"/>
                <a:gd name="connsiteY18" fmla="*/ 303067 h 685800"/>
                <a:gd name="connsiteX19" fmla="*/ 539751 w 1079500"/>
                <a:gd name="connsiteY19" fmla="*/ 292101 h 685800"/>
                <a:gd name="connsiteX20" fmla="*/ 430972 w 1079500"/>
                <a:gd name="connsiteY20" fmla="*/ 303067 h 685800"/>
                <a:gd name="connsiteX21" fmla="*/ 333366 w 1079500"/>
                <a:gd name="connsiteY21" fmla="*/ 333366 h 685800"/>
                <a:gd name="connsiteX22" fmla="*/ 334517 w 1079500"/>
                <a:gd name="connsiteY22" fmla="*/ 329656 h 685800"/>
                <a:gd name="connsiteX23" fmla="*/ 334516 w 1079500"/>
                <a:gd name="connsiteY23" fmla="*/ 329655 h 685800"/>
                <a:gd name="connsiteX24" fmla="*/ 333365 w 1079500"/>
                <a:gd name="connsiteY24" fmla="*/ 333365 h 685800"/>
                <a:gd name="connsiteX25" fmla="*/ 329655 w 1079500"/>
                <a:gd name="connsiteY25" fmla="*/ 334516 h 685800"/>
                <a:gd name="connsiteX26" fmla="*/ 42416 w 1079500"/>
                <a:gd name="connsiteY26" fmla="*/ 621755 h 685800"/>
                <a:gd name="connsiteX27" fmla="*/ 22536 w 1079500"/>
                <a:gd name="connsiteY27" fmla="*/ 685800 h 685800"/>
                <a:gd name="connsiteX28" fmla="*/ 10966 w 1079500"/>
                <a:gd name="connsiteY28" fmla="*/ 648529 h 685800"/>
                <a:gd name="connsiteX29" fmla="*/ 0 w 1079500"/>
                <a:gd name="connsiteY29" fmla="*/ 539750 h 685800"/>
                <a:gd name="connsiteX30" fmla="*/ 539750 w 1079500"/>
                <a:gd name="connsiteY30"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79500" h="685800">
                  <a:moveTo>
                    <a:pt x="539750" y="0"/>
                  </a:moveTo>
                  <a:cubicBezTo>
                    <a:pt x="577012" y="0"/>
                    <a:pt x="613392" y="3776"/>
                    <a:pt x="648529" y="10966"/>
                  </a:cubicBezTo>
                  <a:lnTo>
                    <a:pt x="685800" y="22536"/>
                  </a:lnTo>
                  <a:lnTo>
                    <a:pt x="680818" y="24083"/>
                  </a:lnTo>
                  <a:lnTo>
                    <a:pt x="680820" y="24083"/>
                  </a:lnTo>
                  <a:lnTo>
                    <a:pt x="685801" y="22537"/>
                  </a:lnTo>
                  <a:lnTo>
                    <a:pt x="749846" y="42417"/>
                  </a:lnTo>
                  <a:cubicBezTo>
                    <a:pt x="878996" y="97043"/>
                    <a:pt x="982459" y="200506"/>
                    <a:pt x="1037085" y="329656"/>
                  </a:cubicBezTo>
                  <a:lnTo>
                    <a:pt x="1038237" y="333366"/>
                  </a:lnTo>
                  <a:lnTo>
                    <a:pt x="1038236" y="333366"/>
                  </a:lnTo>
                  <a:lnTo>
                    <a:pt x="1068534" y="430971"/>
                  </a:lnTo>
                  <a:cubicBezTo>
                    <a:pt x="1075724" y="466108"/>
                    <a:pt x="1079500" y="502488"/>
                    <a:pt x="1079500" y="539750"/>
                  </a:cubicBezTo>
                  <a:cubicBezTo>
                    <a:pt x="1079500" y="577012"/>
                    <a:pt x="1075724" y="613392"/>
                    <a:pt x="1068534" y="648529"/>
                  </a:cubicBezTo>
                  <a:lnTo>
                    <a:pt x="1056965" y="685800"/>
                  </a:lnTo>
                  <a:lnTo>
                    <a:pt x="1037084" y="621755"/>
                  </a:lnTo>
                  <a:cubicBezTo>
                    <a:pt x="982458" y="492605"/>
                    <a:pt x="878995" y="389142"/>
                    <a:pt x="749845" y="334516"/>
                  </a:cubicBezTo>
                  <a:lnTo>
                    <a:pt x="685802" y="314637"/>
                  </a:lnTo>
                  <a:lnTo>
                    <a:pt x="685801" y="314637"/>
                  </a:lnTo>
                  <a:lnTo>
                    <a:pt x="648530" y="303067"/>
                  </a:lnTo>
                  <a:cubicBezTo>
                    <a:pt x="613393" y="295877"/>
                    <a:pt x="577013" y="292101"/>
                    <a:pt x="539751" y="292101"/>
                  </a:cubicBezTo>
                  <a:cubicBezTo>
                    <a:pt x="502489" y="292101"/>
                    <a:pt x="466109" y="295877"/>
                    <a:pt x="430972" y="303067"/>
                  </a:cubicBezTo>
                  <a:lnTo>
                    <a:pt x="333366" y="333366"/>
                  </a:lnTo>
                  <a:lnTo>
                    <a:pt x="334517" y="329656"/>
                  </a:lnTo>
                  <a:lnTo>
                    <a:pt x="334516" y="329655"/>
                  </a:lnTo>
                  <a:lnTo>
                    <a:pt x="333365" y="333365"/>
                  </a:lnTo>
                  <a:lnTo>
                    <a:pt x="329655" y="334516"/>
                  </a:lnTo>
                  <a:cubicBezTo>
                    <a:pt x="200505" y="389142"/>
                    <a:pt x="97042" y="492605"/>
                    <a:pt x="42416" y="621755"/>
                  </a:cubicBezTo>
                  <a:lnTo>
                    <a:pt x="22536" y="685800"/>
                  </a:lnTo>
                  <a:lnTo>
                    <a:pt x="10966" y="648529"/>
                  </a:lnTo>
                  <a:cubicBezTo>
                    <a:pt x="3776" y="613392"/>
                    <a:pt x="0" y="577012"/>
                    <a:pt x="0" y="539750"/>
                  </a:cubicBezTo>
                  <a:cubicBezTo>
                    <a:pt x="0" y="241654"/>
                    <a:pt x="241654" y="0"/>
                    <a:pt x="539750" y="0"/>
                  </a:cubicBezTo>
                  <a:close/>
                </a:path>
              </a:pathLst>
            </a:custGeom>
            <a:solidFill>
              <a:schemeClr val="accent3">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spcBef>
                  <a:spcPts val="0"/>
                </a:spcBef>
                <a:spcAft>
                  <a:spcPts val="0"/>
                </a:spcAft>
                <a:defRPr/>
              </a:pPr>
              <a:endParaRPr lang="zh-CN" altLang="en-US" sz="1800" dirty="0">
                <a:latin typeface="微软雅黑" panose="020B0503020204020204" pitchFamily="34" charset="-122"/>
              </a:endParaRPr>
            </a:p>
          </p:txBody>
        </p:sp>
        <p:sp>
          <p:nvSpPr>
            <p:cNvPr id="15" name="任意多边形 14"/>
            <p:cNvSpPr/>
            <p:nvPr/>
          </p:nvSpPr>
          <p:spPr>
            <a:xfrm>
              <a:off x="4557714" y="2047875"/>
              <a:ext cx="1246187" cy="1471613"/>
            </a:xfrm>
            <a:custGeom>
              <a:avLst/>
              <a:gdLst>
                <a:gd name="connsiteX0" fmla="*/ 146050 w 685800"/>
                <a:gd name="connsiteY0" fmla="*/ 0 h 1079500"/>
                <a:gd name="connsiteX1" fmla="*/ 685800 w 685800"/>
                <a:gd name="connsiteY1" fmla="*/ 539750 h 1079500"/>
                <a:gd name="connsiteX2" fmla="*/ 674834 w 685800"/>
                <a:gd name="connsiteY2" fmla="*/ 648529 h 1079500"/>
                <a:gd name="connsiteX3" fmla="*/ 663265 w 685800"/>
                <a:gd name="connsiteY3" fmla="*/ 685799 h 1079500"/>
                <a:gd name="connsiteX4" fmla="*/ 663266 w 685800"/>
                <a:gd name="connsiteY4" fmla="*/ 685801 h 1079500"/>
                <a:gd name="connsiteX5" fmla="*/ 643385 w 685800"/>
                <a:gd name="connsiteY5" fmla="*/ 749846 h 1079500"/>
                <a:gd name="connsiteX6" fmla="*/ 356146 w 685800"/>
                <a:gd name="connsiteY6" fmla="*/ 1037085 h 1079500"/>
                <a:gd name="connsiteX7" fmla="*/ 352437 w 685800"/>
                <a:gd name="connsiteY7" fmla="*/ 1038237 h 1079500"/>
                <a:gd name="connsiteX8" fmla="*/ 359518 w 685800"/>
                <a:gd name="connsiteY8" fmla="*/ 1015427 h 1079500"/>
                <a:gd name="connsiteX9" fmla="*/ 359516 w 685800"/>
                <a:gd name="connsiteY9" fmla="*/ 1015428 h 1079500"/>
                <a:gd name="connsiteX10" fmla="*/ 352436 w 685800"/>
                <a:gd name="connsiteY10" fmla="*/ 1038236 h 1079500"/>
                <a:gd name="connsiteX11" fmla="*/ 254829 w 685800"/>
                <a:gd name="connsiteY11" fmla="*/ 1068534 h 1079500"/>
                <a:gd name="connsiteX12" fmla="*/ 146050 w 685800"/>
                <a:gd name="connsiteY12" fmla="*/ 1079500 h 1079500"/>
                <a:gd name="connsiteX13" fmla="*/ 37271 w 685800"/>
                <a:gd name="connsiteY13" fmla="*/ 1068534 h 1079500"/>
                <a:gd name="connsiteX14" fmla="*/ 0 w 685800"/>
                <a:gd name="connsiteY14" fmla="*/ 1056965 h 1079500"/>
                <a:gd name="connsiteX15" fmla="*/ 64045 w 685800"/>
                <a:gd name="connsiteY15" fmla="*/ 1037084 h 1079500"/>
                <a:gd name="connsiteX16" fmla="*/ 351284 w 685800"/>
                <a:gd name="connsiteY16" fmla="*/ 749845 h 1079500"/>
                <a:gd name="connsiteX17" fmla="*/ 371165 w 685800"/>
                <a:gd name="connsiteY17" fmla="*/ 685800 h 1079500"/>
                <a:gd name="connsiteX18" fmla="*/ 380846 w 685800"/>
                <a:gd name="connsiteY18" fmla="*/ 716988 h 1079500"/>
                <a:gd name="connsiteX19" fmla="*/ 380846 w 685800"/>
                <a:gd name="connsiteY19" fmla="*/ 716987 h 1079500"/>
                <a:gd name="connsiteX20" fmla="*/ 371166 w 685800"/>
                <a:gd name="connsiteY20" fmla="*/ 685801 h 1079500"/>
                <a:gd name="connsiteX21" fmla="*/ 382735 w 685800"/>
                <a:gd name="connsiteY21" fmla="*/ 648530 h 1079500"/>
                <a:gd name="connsiteX22" fmla="*/ 393701 w 685800"/>
                <a:gd name="connsiteY22" fmla="*/ 539751 h 1079500"/>
                <a:gd name="connsiteX23" fmla="*/ 382735 w 685800"/>
                <a:gd name="connsiteY23" fmla="*/ 430972 h 1079500"/>
                <a:gd name="connsiteX24" fmla="*/ 352437 w 685800"/>
                <a:gd name="connsiteY24" fmla="*/ 333366 h 1079500"/>
                <a:gd name="connsiteX25" fmla="*/ 356146 w 685800"/>
                <a:gd name="connsiteY25" fmla="*/ 334517 h 1079500"/>
                <a:gd name="connsiteX26" fmla="*/ 361544 w 685800"/>
                <a:gd name="connsiteY26" fmla="*/ 337447 h 1079500"/>
                <a:gd name="connsiteX27" fmla="*/ 361543 w 685800"/>
                <a:gd name="connsiteY27" fmla="*/ 337446 h 1079500"/>
                <a:gd name="connsiteX28" fmla="*/ 356145 w 685800"/>
                <a:gd name="connsiteY28" fmla="*/ 334516 h 1079500"/>
                <a:gd name="connsiteX29" fmla="*/ 352436 w 685800"/>
                <a:gd name="connsiteY29" fmla="*/ 333365 h 1079500"/>
                <a:gd name="connsiteX30" fmla="*/ 351284 w 685800"/>
                <a:gd name="connsiteY30" fmla="*/ 329655 h 1079500"/>
                <a:gd name="connsiteX31" fmla="*/ 64045 w 685800"/>
                <a:gd name="connsiteY31" fmla="*/ 42416 h 1079500"/>
                <a:gd name="connsiteX32" fmla="*/ 0 w 685800"/>
                <a:gd name="connsiteY32" fmla="*/ 22536 h 1079500"/>
                <a:gd name="connsiteX33" fmla="*/ 37271 w 685800"/>
                <a:gd name="connsiteY33" fmla="*/ 10966 h 1079500"/>
                <a:gd name="connsiteX34" fmla="*/ 146050 w 685800"/>
                <a:gd name="connsiteY34" fmla="*/ 0 h 1079500"/>
                <a:gd name="connsiteX0" fmla="*/ 146050 w 685800"/>
                <a:gd name="connsiteY0" fmla="*/ 0 h 1079500"/>
                <a:gd name="connsiteX1" fmla="*/ 685800 w 685800"/>
                <a:gd name="connsiteY1" fmla="*/ 539750 h 1079500"/>
                <a:gd name="connsiteX2" fmla="*/ 674834 w 685800"/>
                <a:gd name="connsiteY2" fmla="*/ 648529 h 1079500"/>
                <a:gd name="connsiteX3" fmla="*/ 663265 w 685800"/>
                <a:gd name="connsiteY3" fmla="*/ 685799 h 1079500"/>
                <a:gd name="connsiteX4" fmla="*/ 663266 w 685800"/>
                <a:gd name="connsiteY4" fmla="*/ 685801 h 1079500"/>
                <a:gd name="connsiteX5" fmla="*/ 643385 w 685800"/>
                <a:gd name="connsiteY5" fmla="*/ 749846 h 1079500"/>
                <a:gd name="connsiteX6" fmla="*/ 356146 w 685800"/>
                <a:gd name="connsiteY6" fmla="*/ 1037085 h 1079500"/>
                <a:gd name="connsiteX7" fmla="*/ 352437 w 685800"/>
                <a:gd name="connsiteY7" fmla="*/ 1038237 h 1079500"/>
                <a:gd name="connsiteX8" fmla="*/ 359518 w 685800"/>
                <a:gd name="connsiteY8" fmla="*/ 1015427 h 1079500"/>
                <a:gd name="connsiteX9" fmla="*/ 359516 w 685800"/>
                <a:gd name="connsiteY9" fmla="*/ 1015428 h 1079500"/>
                <a:gd name="connsiteX10" fmla="*/ 352436 w 685800"/>
                <a:gd name="connsiteY10" fmla="*/ 1038236 h 1079500"/>
                <a:gd name="connsiteX11" fmla="*/ 254829 w 685800"/>
                <a:gd name="connsiteY11" fmla="*/ 1068534 h 1079500"/>
                <a:gd name="connsiteX12" fmla="*/ 146050 w 685800"/>
                <a:gd name="connsiteY12" fmla="*/ 1079500 h 1079500"/>
                <a:gd name="connsiteX13" fmla="*/ 37271 w 685800"/>
                <a:gd name="connsiteY13" fmla="*/ 1068534 h 1079500"/>
                <a:gd name="connsiteX14" fmla="*/ 0 w 685800"/>
                <a:gd name="connsiteY14" fmla="*/ 1056965 h 1079500"/>
                <a:gd name="connsiteX15" fmla="*/ 64045 w 685800"/>
                <a:gd name="connsiteY15" fmla="*/ 1037084 h 1079500"/>
                <a:gd name="connsiteX16" fmla="*/ 351284 w 685800"/>
                <a:gd name="connsiteY16" fmla="*/ 749845 h 1079500"/>
                <a:gd name="connsiteX17" fmla="*/ 371165 w 685800"/>
                <a:gd name="connsiteY17" fmla="*/ 685800 h 1079500"/>
                <a:gd name="connsiteX18" fmla="*/ 380846 w 685800"/>
                <a:gd name="connsiteY18" fmla="*/ 716988 h 1079500"/>
                <a:gd name="connsiteX19" fmla="*/ 371166 w 685800"/>
                <a:gd name="connsiteY19" fmla="*/ 685801 h 1079500"/>
                <a:gd name="connsiteX20" fmla="*/ 382735 w 685800"/>
                <a:gd name="connsiteY20" fmla="*/ 648530 h 1079500"/>
                <a:gd name="connsiteX21" fmla="*/ 393701 w 685800"/>
                <a:gd name="connsiteY21" fmla="*/ 539751 h 1079500"/>
                <a:gd name="connsiteX22" fmla="*/ 382735 w 685800"/>
                <a:gd name="connsiteY22" fmla="*/ 430972 h 1079500"/>
                <a:gd name="connsiteX23" fmla="*/ 352437 w 685800"/>
                <a:gd name="connsiteY23" fmla="*/ 333366 h 1079500"/>
                <a:gd name="connsiteX24" fmla="*/ 356146 w 685800"/>
                <a:gd name="connsiteY24" fmla="*/ 334517 h 1079500"/>
                <a:gd name="connsiteX25" fmla="*/ 361544 w 685800"/>
                <a:gd name="connsiteY25" fmla="*/ 337447 h 1079500"/>
                <a:gd name="connsiteX26" fmla="*/ 361543 w 685800"/>
                <a:gd name="connsiteY26" fmla="*/ 337446 h 1079500"/>
                <a:gd name="connsiteX27" fmla="*/ 356145 w 685800"/>
                <a:gd name="connsiteY27" fmla="*/ 334516 h 1079500"/>
                <a:gd name="connsiteX28" fmla="*/ 352436 w 685800"/>
                <a:gd name="connsiteY28" fmla="*/ 333365 h 1079500"/>
                <a:gd name="connsiteX29" fmla="*/ 351284 w 685800"/>
                <a:gd name="connsiteY29" fmla="*/ 329655 h 1079500"/>
                <a:gd name="connsiteX30" fmla="*/ 64045 w 685800"/>
                <a:gd name="connsiteY30" fmla="*/ 42416 h 1079500"/>
                <a:gd name="connsiteX31" fmla="*/ 0 w 685800"/>
                <a:gd name="connsiteY31" fmla="*/ 22536 h 1079500"/>
                <a:gd name="connsiteX32" fmla="*/ 37271 w 685800"/>
                <a:gd name="connsiteY32" fmla="*/ 10966 h 1079500"/>
                <a:gd name="connsiteX33" fmla="*/ 146050 w 685800"/>
                <a:gd name="connsiteY33" fmla="*/ 0 h 1079500"/>
                <a:gd name="connsiteX0" fmla="*/ 146050 w 685800"/>
                <a:gd name="connsiteY0" fmla="*/ 0 h 1079500"/>
                <a:gd name="connsiteX1" fmla="*/ 685800 w 685800"/>
                <a:gd name="connsiteY1" fmla="*/ 539750 h 1079500"/>
                <a:gd name="connsiteX2" fmla="*/ 674834 w 685800"/>
                <a:gd name="connsiteY2" fmla="*/ 648529 h 1079500"/>
                <a:gd name="connsiteX3" fmla="*/ 663265 w 685800"/>
                <a:gd name="connsiteY3" fmla="*/ 685799 h 1079500"/>
                <a:gd name="connsiteX4" fmla="*/ 663266 w 685800"/>
                <a:gd name="connsiteY4" fmla="*/ 685801 h 1079500"/>
                <a:gd name="connsiteX5" fmla="*/ 643385 w 685800"/>
                <a:gd name="connsiteY5" fmla="*/ 749846 h 1079500"/>
                <a:gd name="connsiteX6" fmla="*/ 356146 w 685800"/>
                <a:gd name="connsiteY6" fmla="*/ 1037085 h 1079500"/>
                <a:gd name="connsiteX7" fmla="*/ 352437 w 685800"/>
                <a:gd name="connsiteY7" fmla="*/ 1038237 h 1079500"/>
                <a:gd name="connsiteX8" fmla="*/ 359518 w 685800"/>
                <a:gd name="connsiteY8" fmla="*/ 1015427 h 1079500"/>
                <a:gd name="connsiteX9" fmla="*/ 359516 w 685800"/>
                <a:gd name="connsiteY9" fmla="*/ 1015428 h 1079500"/>
                <a:gd name="connsiteX10" fmla="*/ 352436 w 685800"/>
                <a:gd name="connsiteY10" fmla="*/ 1038236 h 1079500"/>
                <a:gd name="connsiteX11" fmla="*/ 254829 w 685800"/>
                <a:gd name="connsiteY11" fmla="*/ 1068534 h 1079500"/>
                <a:gd name="connsiteX12" fmla="*/ 146050 w 685800"/>
                <a:gd name="connsiteY12" fmla="*/ 1079500 h 1079500"/>
                <a:gd name="connsiteX13" fmla="*/ 37271 w 685800"/>
                <a:gd name="connsiteY13" fmla="*/ 1068534 h 1079500"/>
                <a:gd name="connsiteX14" fmla="*/ 0 w 685800"/>
                <a:gd name="connsiteY14" fmla="*/ 1056965 h 1079500"/>
                <a:gd name="connsiteX15" fmla="*/ 64045 w 685800"/>
                <a:gd name="connsiteY15" fmla="*/ 1037084 h 1079500"/>
                <a:gd name="connsiteX16" fmla="*/ 351284 w 685800"/>
                <a:gd name="connsiteY16" fmla="*/ 749845 h 1079500"/>
                <a:gd name="connsiteX17" fmla="*/ 371165 w 685800"/>
                <a:gd name="connsiteY17" fmla="*/ 685800 h 1079500"/>
                <a:gd name="connsiteX18" fmla="*/ 371166 w 685800"/>
                <a:gd name="connsiteY18" fmla="*/ 685801 h 1079500"/>
                <a:gd name="connsiteX19" fmla="*/ 382735 w 685800"/>
                <a:gd name="connsiteY19" fmla="*/ 648530 h 1079500"/>
                <a:gd name="connsiteX20" fmla="*/ 393701 w 685800"/>
                <a:gd name="connsiteY20" fmla="*/ 539751 h 1079500"/>
                <a:gd name="connsiteX21" fmla="*/ 382735 w 685800"/>
                <a:gd name="connsiteY21" fmla="*/ 430972 h 1079500"/>
                <a:gd name="connsiteX22" fmla="*/ 352437 w 685800"/>
                <a:gd name="connsiteY22" fmla="*/ 333366 h 1079500"/>
                <a:gd name="connsiteX23" fmla="*/ 356146 w 685800"/>
                <a:gd name="connsiteY23" fmla="*/ 334517 h 1079500"/>
                <a:gd name="connsiteX24" fmla="*/ 361544 w 685800"/>
                <a:gd name="connsiteY24" fmla="*/ 337447 h 1079500"/>
                <a:gd name="connsiteX25" fmla="*/ 361543 w 685800"/>
                <a:gd name="connsiteY25" fmla="*/ 337446 h 1079500"/>
                <a:gd name="connsiteX26" fmla="*/ 356145 w 685800"/>
                <a:gd name="connsiteY26" fmla="*/ 334516 h 1079500"/>
                <a:gd name="connsiteX27" fmla="*/ 352436 w 685800"/>
                <a:gd name="connsiteY27" fmla="*/ 333365 h 1079500"/>
                <a:gd name="connsiteX28" fmla="*/ 351284 w 685800"/>
                <a:gd name="connsiteY28" fmla="*/ 329655 h 1079500"/>
                <a:gd name="connsiteX29" fmla="*/ 64045 w 685800"/>
                <a:gd name="connsiteY29" fmla="*/ 42416 h 1079500"/>
                <a:gd name="connsiteX30" fmla="*/ 0 w 685800"/>
                <a:gd name="connsiteY30" fmla="*/ 22536 h 1079500"/>
                <a:gd name="connsiteX31" fmla="*/ 37271 w 685800"/>
                <a:gd name="connsiteY31" fmla="*/ 10966 h 1079500"/>
                <a:gd name="connsiteX32" fmla="*/ 146050 w 685800"/>
                <a:gd name="connsiteY32"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5800" h="1079500">
                  <a:moveTo>
                    <a:pt x="146050" y="0"/>
                  </a:moveTo>
                  <a:cubicBezTo>
                    <a:pt x="444146" y="0"/>
                    <a:pt x="685800" y="241654"/>
                    <a:pt x="685800" y="539750"/>
                  </a:cubicBezTo>
                  <a:cubicBezTo>
                    <a:pt x="685800" y="577012"/>
                    <a:pt x="682024" y="613392"/>
                    <a:pt x="674834" y="648529"/>
                  </a:cubicBezTo>
                  <a:lnTo>
                    <a:pt x="663265" y="685799"/>
                  </a:lnTo>
                  <a:cubicBezTo>
                    <a:pt x="663265" y="685800"/>
                    <a:pt x="663266" y="685800"/>
                    <a:pt x="663266" y="685801"/>
                  </a:cubicBezTo>
                  <a:lnTo>
                    <a:pt x="643385" y="749846"/>
                  </a:lnTo>
                  <a:cubicBezTo>
                    <a:pt x="588759" y="878996"/>
                    <a:pt x="485296" y="982459"/>
                    <a:pt x="356146" y="1037085"/>
                  </a:cubicBezTo>
                  <a:lnTo>
                    <a:pt x="352437" y="1038237"/>
                  </a:lnTo>
                  <a:lnTo>
                    <a:pt x="359518" y="1015427"/>
                  </a:lnTo>
                  <a:cubicBezTo>
                    <a:pt x="359517" y="1015427"/>
                    <a:pt x="359517" y="1015428"/>
                    <a:pt x="359516" y="1015428"/>
                  </a:cubicBezTo>
                  <a:lnTo>
                    <a:pt x="352436" y="1038236"/>
                  </a:lnTo>
                  <a:lnTo>
                    <a:pt x="254829" y="1068534"/>
                  </a:lnTo>
                  <a:cubicBezTo>
                    <a:pt x="219692" y="1075724"/>
                    <a:pt x="183312" y="1079500"/>
                    <a:pt x="146050" y="1079500"/>
                  </a:cubicBezTo>
                  <a:cubicBezTo>
                    <a:pt x="108788" y="1079500"/>
                    <a:pt x="72408" y="1075724"/>
                    <a:pt x="37271" y="1068534"/>
                  </a:cubicBezTo>
                  <a:lnTo>
                    <a:pt x="0" y="1056965"/>
                  </a:lnTo>
                  <a:lnTo>
                    <a:pt x="64045" y="1037084"/>
                  </a:lnTo>
                  <a:cubicBezTo>
                    <a:pt x="193195" y="982458"/>
                    <a:pt x="296658" y="878995"/>
                    <a:pt x="351284" y="749845"/>
                  </a:cubicBezTo>
                  <a:lnTo>
                    <a:pt x="371165" y="685800"/>
                  </a:lnTo>
                  <a:lnTo>
                    <a:pt x="371166" y="685801"/>
                  </a:lnTo>
                  <a:lnTo>
                    <a:pt x="382735" y="648530"/>
                  </a:lnTo>
                  <a:cubicBezTo>
                    <a:pt x="389925" y="613393"/>
                    <a:pt x="393701" y="577013"/>
                    <a:pt x="393701" y="539751"/>
                  </a:cubicBezTo>
                  <a:cubicBezTo>
                    <a:pt x="393701" y="502489"/>
                    <a:pt x="389925" y="466109"/>
                    <a:pt x="382735" y="430972"/>
                  </a:cubicBezTo>
                  <a:lnTo>
                    <a:pt x="352437" y="333366"/>
                  </a:lnTo>
                  <a:lnTo>
                    <a:pt x="356146" y="334517"/>
                  </a:lnTo>
                  <a:lnTo>
                    <a:pt x="361544" y="337447"/>
                  </a:lnTo>
                  <a:lnTo>
                    <a:pt x="361543" y="337446"/>
                  </a:lnTo>
                  <a:lnTo>
                    <a:pt x="356145" y="334516"/>
                  </a:lnTo>
                  <a:lnTo>
                    <a:pt x="352436" y="333365"/>
                  </a:lnTo>
                  <a:lnTo>
                    <a:pt x="351284" y="329655"/>
                  </a:lnTo>
                  <a:cubicBezTo>
                    <a:pt x="296658" y="200505"/>
                    <a:pt x="193195" y="97042"/>
                    <a:pt x="64045" y="42416"/>
                  </a:cubicBezTo>
                  <a:lnTo>
                    <a:pt x="0" y="22536"/>
                  </a:lnTo>
                  <a:lnTo>
                    <a:pt x="37271" y="10966"/>
                  </a:lnTo>
                  <a:cubicBezTo>
                    <a:pt x="72408" y="3776"/>
                    <a:pt x="108788" y="0"/>
                    <a:pt x="146050" y="0"/>
                  </a:cubicBezTo>
                  <a:close/>
                </a:path>
              </a:pathLst>
            </a:custGeom>
            <a:solidFill>
              <a:srgbClr val="92D050"/>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spcBef>
                  <a:spcPts val="0"/>
                </a:spcBef>
                <a:spcAft>
                  <a:spcPts val="0"/>
                </a:spcAft>
                <a:defRPr/>
              </a:pPr>
              <a:endParaRPr lang="zh-CN" altLang="en-US" sz="1800" dirty="0">
                <a:latin typeface="微软雅黑" panose="020B0503020204020204" pitchFamily="34" charset="-122"/>
              </a:endParaRPr>
            </a:p>
          </p:txBody>
        </p:sp>
        <p:sp>
          <p:nvSpPr>
            <p:cNvPr id="16" name="任意多边形 15"/>
            <p:cNvSpPr/>
            <p:nvPr/>
          </p:nvSpPr>
          <p:spPr>
            <a:xfrm>
              <a:off x="3311525" y="2445543"/>
              <a:ext cx="1246188" cy="1471613"/>
            </a:xfrm>
            <a:custGeom>
              <a:avLst/>
              <a:gdLst>
                <a:gd name="connsiteX0" fmla="*/ 539750 w 685800"/>
                <a:gd name="connsiteY0" fmla="*/ 0 h 1079500"/>
                <a:gd name="connsiteX1" fmla="*/ 648529 w 685800"/>
                <a:gd name="connsiteY1" fmla="*/ 10966 h 1079500"/>
                <a:gd name="connsiteX2" fmla="*/ 685800 w 685800"/>
                <a:gd name="connsiteY2" fmla="*/ 22536 h 1079500"/>
                <a:gd name="connsiteX3" fmla="*/ 621755 w 685800"/>
                <a:gd name="connsiteY3" fmla="*/ 42416 h 1079500"/>
                <a:gd name="connsiteX4" fmla="*/ 334516 w 685800"/>
                <a:gd name="connsiteY4" fmla="*/ 329655 h 1079500"/>
                <a:gd name="connsiteX5" fmla="*/ 314636 w 685800"/>
                <a:gd name="connsiteY5" fmla="*/ 393699 h 1079500"/>
                <a:gd name="connsiteX6" fmla="*/ 314637 w 685800"/>
                <a:gd name="connsiteY6" fmla="*/ 393701 h 1079500"/>
                <a:gd name="connsiteX7" fmla="*/ 303067 w 685800"/>
                <a:gd name="connsiteY7" fmla="*/ 430972 h 1079500"/>
                <a:gd name="connsiteX8" fmla="*/ 292101 w 685800"/>
                <a:gd name="connsiteY8" fmla="*/ 539751 h 1079500"/>
                <a:gd name="connsiteX9" fmla="*/ 303067 w 685800"/>
                <a:gd name="connsiteY9" fmla="*/ 648530 h 1079500"/>
                <a:gd name="connsiteX10" fmla="*/ 333366 w 685800"/>
                <a:gd name="connsiteY10" fmla="*/ 746137 h 1079500"/>
                <a:gd name="connsiteX11" fmla="*/ 333365 w 685800"/>
                <a:gd name="connsiteY11" fmla="*/ 746137 h 1079500"/>
                <a:gd name="connsiteX12" fmla="*/ 334516 w 685800"/>
                <a:gd name="connsiteY12" fmla="*/ 749845 h 1079500"/>
                <a:gd name="connsiteX13" fmla="*/ 621755 w 685800"/>
                <a:gd name="connsiteY13" fmla="*/ 1037084 h 1079500"/>
                <a:gd name="connsiteX14" fmla="*/ 685800 w 685800"/>
                <a:gd name="connsiteY14" fmla="*/ 1056965 h 1079500"/>
                <a:gd name="connsiteX15" fmla="*/ 648529 w 685800"/>
                <a:gd name="connsiteY15" fmla="*/ 1068534 h 1079500"/>
                <a:gd name="connsiteX16" fmla="*/ 539750 w 685800"/>
                <a:gd name="connsiteY16" fmla="*/ 1079500 h 1079500"/>
                <a:gd name="connsiteX17" fmla="*/ 0 w 685800"/>
                <a:gd name="connsiteY17" fmla="*/ 539750 h 1079500"/>
                <a:gd name="connsiteX18" fmla="*/ 10966 w 685800"/>
                <a:gd name="connsiteY18" fmla="*/ 430971 h 1079500"/>
                <a:gd name="connsiteX19" fmla="*/ 22536 w 685800"/>
                <a:gd name="connsiteY19" fmla="*/ 393700 h 1079500"/>
                <a:gd name="connsiteX20" fmla="*/ 26577 w 685800"/>
                <a:gd name="connsiteY20" fmla="*/ 406720 h 1079500"/>
                <a:gd name="connsiteX21" fmla="*/ 26578 w 685800"/>
                <a:gd name="connsiteY21" fmla="*/ 406718 h 1079500"/>
                <a:gd name="connsiteX22" fmla="*/ 22537 w 685800"/>
                <a:gd name="connsiteY22" fmla="*/ 393701 h 1079500"/>
                <a:gd name="connsiteX23" fmla="*/ 42417 w 685800"/>
                <a:gd name="connsiteY23" fmla="*/ 329656 h 1079500"/>
                <a:gd name="connsiteX24" fmla="*/ 329656 w 685800"/>
                <a:gd name="connsiteY24" fmla="*/ 42417 h 1079500"/>
                <a:gd name="connsiteX25" fmla="*/ 333365 w 685800"/>
                <a:gd name="connsiteY25" fmla="*/ 41266 h 1079500"/>
                <a:gd name="connsiteX26" fmla="*/ 333365 w 685800"/>
                <a:gd name="connsiteY26" fmla="*/ 41265 h 1079500"/>
                <a:gd name="connsiteX27" fmla="*/ 430971 w 685800"/>
                <a:gd name="connsiteY27" fmla="*/ 10966 h 1079500"/>
                <a:gd name="connsiteX28" fmla="*/ 539750 w 685800"/>
                <a:gd name="connsiteY28" fmla="*/ 0 h 107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85800" h="1079500">
                  <a:moveTo>
                    <a:pt x="539750" y="0"/>
                  </a:moveTo>
                  <a:cubicBezTo>
                    <a:pt x="577012" y="0"/>
                    <a:pt x="613392" y="3776"/>
                    <a:pt x="648529" y="10966"/>
                  </a:cubicBezTo>
                  <a:lnTo>
                    <a:pt x="685800" y="22536"/>
                  </a:lnTo>
                  <a:lnTo>
                    <a:pt x="621755" y="42416"/>
                  </a:lnTo>
                  <a:cubicBezTo>
                    <a:pt x="492605" y="97042"/>
                    <a:pt x="389142" y="200505"/>
                    <a:pt x="334516" y="329655"/>
                  </a:cubicBezTo>
                  <a:lnTo>
                    <a:pt x="314636" y="393699"/>
                  </a:lnTo>
                  <a:lnTo>
                    <a:pt x="314637" y="393701"/>
                  </a:lnTo>
                  <a:lnTo>
                    <a:pt x="303067" y="430972"/>
                  </a:lnTo>
                  <a:cubicBezTo>
                    <a:pt x="295877" y="466109"/>
                    <a:pt x="292101" y="502489"/>
                    <a:pt x="292101" y="539751"/>
                  </a:cubicBezTo>
                  <a:cubicBezTo>
                    <a:pt x="292101" y="577013"/>
                    <a:pt x="295877" y="613393"/>
                    <a:pt x="303067" y="648530"/>
                  </a:cubicBezTo>
                  <a:lnTo>
                    <a:pt x="333366" y="746137"/>
                  </a:lnTo>
                  <a:lnTo>
                    <a:pt x="333365" y="746137"/>
                  </a:lnTo>
                  <a:lnTo>
                    <a:pt x="334516" y="749845"/>
                  </a:lnTo>
                  <a:cubicBezTo>
                    <a:pt x="389142" y="878995"/>
                    <a:pt x="492605" y="982458"/>
                    <a:pt x="621755" y="1037084"/>
                  </a:cubicBezTo>
                  <a:lnTo>
                    <a:pt x="685800" y="1056965"/>
                  </a:lnTo>
                  <a:lnTo>
                    <a:pt x="648529" y="1068534"/>
                  </a:lnTo>
                  <a:cubicBezTo>
                    <a:pt x="613392" y="1075724"/>
                    <a:pt x="577012" y="1079500"/>
                    <a:pt x="539750" y="1079500"/>
                  </a:cubicBezTo>
                  <a:cubicBezTo>
                    <a:pt x="241654" y="1079500"/>
                    <a:pt x="0" y="837846"/>
                    <a:pt x="0" y="539750"/>
                  </a:cubicBezTo>
                  <a:cubicBezTo>
                    <a:pt x="0" y="502488"/>
                    <a:pt x="3776" y="466108"/>
                    <a:pt x="10966" y="430971"/>
                  </a:cubicBezTo>
                  <a:lnTo>
                    <a:pt x="22536" y="393700"/>
                  </a:lnTo>
                  <a:lnTo>
                    <a:pt x="26577" y="406720"/>
                  </a:lnTo>
                  <a:lnTo>
                    <a:pt x="26578" y="406718"/>
                  </a:lnTo>
                  <a:lnTo>
                    <a:pt x="22537" y="393701"/>
                  </a:lnTo>
                  <a:lnTo>
                    <a:pt x="42417" y="329656"/>
                  </a:lnTo>
                  <a:cubicBezTo>
                    <a:pt x="97043" y="200506"/>
                    <a:pt x="200506" y="97043"/>
                    <a:pt x="329656" y="42417"/>
                  </a:cubicBezTo>
                  <a:lnTo>
                    <a:pt x="333365" y="41266"/>
                  </a:lnTo>
                  <a:lnTo>
                    <a:pt x="333365" y="41265"/>
                  </a:lnTo>
                  <a:lnTo>
                    <a:pt x="430971" y="10966"/>
                  </a:lnTo>
                  <a:cubicBezTo>
                    <a:pt x="466108" y="3776"/>
                    <a:pt x="502488" y="0"/>
                    <a:pt x="539750" y="0"/>
                  </a:cubicBezTo>
                  <a:close/>
                </a:path>
              </a:pathLst>
            </a:custGeom>
            <a:solidFill>
              <a:srgbClr val="89A22E"/>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spcBef>
                  <a:spcPts val="0"/>
                </a:spcBef>
                <a:spcAft>
                  <a:spcPts val="0"/>
                </a:spcAft>
                <a:defRPr/>
              </a:pPr>
              <a:endParaRPr lang="zh-CN" altLang="en-US" sz="1800" dirty="0">
                <a:latin typeface="微软雅黑" panose="020B0503020204020204" pitchFamily="34" charset="-122"/>
              </a:endParaRPr>
            </a:p>
          </p:txBody>
        </p:sp>
        <p:sp>
          <p:nvSpPr>
            <p:cNvPr id="17" name="任意多边形 16"/>
            <p:cNvSpPr/>
            <p:nvPr/>
          </p:nvSpPr>
          <p:spPr>
            <a:xfrm>
              <a:off x="3843337" y="2982517"/>
              <a:ext cx="1960562" cy="934640"/>
            </a:xfrm>
            <a:custGeom>
              <a:avLst/>
              <a:gdLst>
                <a:gd name="connsiteX0" fmla="*/ 22536 w 1079500"/>
                <a:gd name="connsiteY0" fmla="*/ 0 h 685800"/>
                <a:gd name="connsiteX1" fmla="*/ 42416 w 1079500"/>
                <a:gd name="connsiteY1" fmla="*/ 64045 h 685800"/>
                <a:gd name="connsiteX2" fmla="*/ 329655 w 1079500"/>
                <a:gd name="connsiteY2" fmla="*/ 351284 h 685800"/>
                <a:gd name="connsiteX3" fmla="*/ 393700 w 1079500"/>
                <a:gd name="connsiteY3" fmla="*/ 371165 h 685800"/>
                <a:gd name="connsiteX4" fmla="*/ 363348 w 1079500"/>
                <a:gd name="connsiteY4" fmla="*/ 380587 h 685800"/>
                <a:gd name="connsiteX5" fmla="*/ 363349 w 1079500"/>
                <a:gd name="connsiteY5" fmla="*/ 380588 h 685800"/>
                <a:gd name="connsiteX6" fmla="*/ 393701 w 1079500"/>
                <a:gd name="connsiteY6" fmla="*/ 371166 h 685800"/>
                <a:gd name="connsiteX7" fmla="*/ 430972 w 1079500"/>
                <a:gd name="connsiteY7" fmla="*/ 382735 h 685800"/>
                <a:gd name="connsiteX8" fmla="*/ 539751 w 1079500"/>
                <a:gd name="connsiteY8" fmla="*/ 393701 h 685800"/>
                <a:gd name="connsiteX9" fmla="*/ 648530 w 1079500"/>
                <a:gd name="connsiteY9" fmla="*/ 382735 h 685800"/>
                <a:gd name="connsiteX10" fmla="*/ 746136 w 1079500"/>
                <a:gd name="connsiteY10" fmla="*/ 352438 h 685800"/>
                <a:gd name="connsiteX11" fmla="*/ 746136 w 1079500"/>
                <a:gd name="connsiteY11" fmla="*/ 352436 h 685800"/>
                <a:gd name="connsiteX12" fmla="*/ 749845 w 1079500"/>
                <a:gd name="connsiteY12" fmla="*/ 351284 h 685800"/>
                <a:gd name="connsiteX13" fmla="*/ 1037084 w 1079500"/>
                <a:gd name="connsiteY13" fmla="*/ 64045 h 685800"/>
                <a:gd name="connsiteX14" fmla="*/ 1056965 w 1079500"/>
                <a:gd name="connsiteY14" fmla="*/ 0 h 685800"/>
                <a:gd name="connsiteX15" fmla="*/ 1068534 w 1079500"/>
                <a:gd name="connsiteY15" fmla="*/ 37271 h 685800"/>
                <a:gd name="connsiteX16" fmla="*/ 1079500 w 1079500"/>
                <a:gd name="connsiteY16" fmla="*/ 146050 h 685800"/>
                <a:gd name="connsiteX17" fmla="*/ 539750 w 1079500"/>
                <a:gd name="connsiteY17" fmla="*/ 685800 h 685800"/>
                <a:gd name="connsiteX18" fmla="*/ 430971 w 1079500"/>
                <a:gd name="connsiteY18" fmla="*/ 674834 h 685800"/>
                <a:gd name="connsiteX19" fmla="*/ 393702 w 1079500"/>
                <a:gd name="connsiteY19" fmla="*/ 663266 h 685800"/>
                <a:gd name="connsiteX20" fmla="*/ 393701 w 1079500"/>
                <a:gd name="connsiteY20" fmla="*/ 663266 h 685800"/>
                <a:gd name="connsiteX21" fmla="*/ 329656 w 1079500"/>
                <a:gd name="connsiteY21" fmla="*/ 643385 h 685800"/>
                <a:gd name="connsiteX22" fmla="*/ 42417 w 1079500"/>
                <a:gd name="connsiteY22" fmla="*/ 356146 h 685800"/>
                <a:gd name="connsiteX23" fmla="*/ 41266 w 1079500"/>
                <a:gd name="connsiteY23" fmla="*/ 352437 h 685800"/>
                <a:gd name="connsiteX24" fmla="*/ 87611 w 1079500"/>
                <a:gd name="connsiteY24" fmla="*/ 366823 h 685800"/>
                <a:gd name="connsiteX25" fmla="*/ 87612 w 1079500"/>
                <a:gd name="connsiteY25" fmla="*/ 366823 h 685800"/>
                <a:gd name="connsiteX26" fmla="*/ 41265 w 1079500"/>
                <a:gd name="connsiteY26" fmla="*/ 352436 h 685800"/>
                <a:gd name="connsiteX27" fmla="*/ 10966 w 1079500"/>
                <a:gd name="connsiteY27" fmla="*/ 254829 h 685800"/>
                <a:gd name="connsiteX28" fmla="*/ 0 w 1079500"/>
                <a:gd name="connsiteY28" fmla="*/ 146050 h 685800"/>
                <a:gd name="connsiteX29" fmla="*/ 10966 w 1079500"/>
                <a:gd name="connsiteY29" fmla="*/ 37271 h 685800"/>
                <a:gd name="connsiteX0" fmla="*/ 22536 w 1079500"/>
                <a:gd name="connsiteY0" fmla="*/ 0 h 685800"/>
                <a:gd name="connsiteX1" fmla="*/ 42416 w 1079500"/>
                <a:gd name="connsiteY1" fmla="*/ 64045 h 685800"/>
                <a:gd name="connsiteX2" fmla="*/ 329655 w 1079500"/>
                <a:gd name="connsiteY2" fmla="*/ 351284 h 685800"/>
                <a:gd name="connsiteX3" fmla="*/ 393700 w 1079500"/>
                <a:gd name="connsiteY3" fmla="*/ 371165 h 685800"/>
                <a:gd name="connsiteX4" fmla="*/ 363348 w 1079500"/>
                <a:gd name="connsiteY4" fmla="*/ 380587 h 685800"/>
                <a:gd name="connsiteX5" fmla="*/ 363349 w 1079500"/>
                <a:gd name="connsiteY5" fmla="*/ 380588 h 685800"/>
                <a:gd name="connsiteX6" fmla="*/ 393701 w 1079500"/>
                <a:gd name="connsiteY6" fmla="*/ 371166 h 685800"/>
                <a:gd name="connsiteX7" fmla="*/ 430972 w 1079500"/>
                <a:gd name="connsiteY7" fmla="*/ 382735 h 685800"/>
                <a:gd name="connsiteX8" fmla="*/ 539751 w 1079500"/>
                <a:gd name="connsiteY8" fmla="*/ 393701 h 685800"/>
                <a:gd name="connsiteX9" fmla="*/ 648530 w 1079500"/>
                <a:gd name="connsiteY9" fmla="*/ 382735 h 685800"/>
                <a:gd name="connsiteX10" fmla="*/ 746136 w 1079500"/>
                <a:gd name="connsiteY10" fmla="*/ 352438 h 685800"/>
                <a:gd name="connsiteX11" fmla="*/ 746136 w 1079500"/>
                <a:gd name="connsiteY11" fmla="*/ 352436 h 685800"/>
                <a:gd name="connsiteX12" fmla="*/ 749845 w 1079500"/>
                <a:gd name="connsiteY12" fmla="*/ 351284 h 685800"/>
                <a:gd name="connsiteX13" fmla="*/ 1037084 w 1079500"/>
                <a:gd name="connsiteY13" fmla="*/ 64045 h 685800"/>
                <a:gd name="connsiteX14" fmla="*/ 1056965 w 1079500"/>
                <a:gd name="connsiteY14" fmla="*/ 0 h 685800"/>
                <a:gd name="connsiteX15" fmla="*/ 1068534 w 1079500"/>
                <a:gd name="connsiteY15" fmla="*/ 37271 h 685800"/>
                <a:gd name="connsiteX16" fmla="*/ 1079500 w 1079500"/>
                <a:gd name="connsiteY16" fmla="*/ 146050 h 685800"/>
                <a:gd name="connsiteX17" fmla="*/ 539750 w 1079500"/>
                <a:gd name="connsiteY17" fmla="*/ 685800 h 685800"/>
                <a:gd name="connsiteX18" fmla="*/ 430971 w 1079500"/>
                <a:gd name="connsiteY18" fmla="*/ 674834 h 685800"/>
                <a:gd name="connsiteX19" fmla="*/ 393702 w 1079500"/>
                <a:gd name="connsiteY19" fmla="*/ 663266 h 685800"/>
                <a:gd name="connsiteX20" fmla="*/ 393701 w 1079500"/>
                <a:gd name="connsiteY20" fmla="*/ 663266 h 685800"/>
                <a:gd name="connsiteX21" fmla="*/ 329656 w 1079500"/>
                <a:gd name="connsiteY21" fmla="*/ 643385 h 685800"/>
                <a:gd name="connsiteX22" fmla="*/ 42417 w 1079500"/>
                <a:gd name="connsiteY22" fmla="*/ 356146 h 685800"/>
                <a:gd name="connsiteX23" fmla="*/ 41266 w 1079500"/>
                <a:gd name="connsiteY23" fmla="*/ 352437 h 685800"/>
                <a:gd name="connsiteX24" fmla="*/ 87611 w 1079500"/>
                <a:gd name="connsiteY24" fmla="*/ 366823 h 685800"/>
                <a:gd name="connsiteX25" fmla="*/ 41265 w 1079500"/>
                <a:gd name="connsiteY25" fmla="*/ 352436 h 685800"/>
                <a:gd name="connsiteX26" fmla="*/ 10966 w 1079500"/>
                <a:gd name="connsiteY26" fmla="*/ 254829 h 685800"/>
                <a:gd name="connsiteX27" fmla="*/ 0 w 1079500"/>
                <a:gd name="connsiteY27" fmla="*/ 146050 h 685800"/>
                <a:gd name="connsiteX28" fmla="*/ 10966 w 1079500"/>
                <a:gd name="connsiteY28" fmla="*/ 37271 h 685800"/>
                <a:gd name="connsiteX29" fmla="*/ 22536 w 1079500"/>
                <a:gd name="connsiteY29" fmla="*/ 0 h 685800"/>
                <a:gd name="connsiteX0" fmla="*/ 22536 w 1079500"/>
                <a:gd name="connsiteY0" fmla="*/ 0 h 685800"/>
                <a:gd name="connsiteX1" fmla="*/ 42416 w 1079500"/>
                <a:gd name="connsiteY1" fmla="*/ 64045 h 685800"/>
                <a:gd name="connsiteX2" fmla="*/ 329655 w 1079500"/>
                <a:gd name="connsiteY2" fmla="*/ 351284 h 685800"/>
                <a:gd name="connsiteX3" fmla="*/ 393700 w 1079500"/>
                <a:gd name="connsiteY3" fmla="*/ 371165 h 685800"/>
                <a:gd name="connsiteX4" fmla="*/ 363348 w 1079500"/>
                <a:gd name="connsiteY4" fmla="*/ 380587 h 685800"/>
                <a:gd name="connsiteX5" fmla="*/ 363349 w 1079500"/>
                <a:gd name="connsiteY5" fmla="*/ 380588 h 685800"/>
                <a:gd name="connsiteX6" fmla="*/ 393701 w 1079500"/>
                <a:gd name="connsiteY6" fmla="*/ 371166 h 685800"/>
                <a:gd name="connsiteX7" fmla="*/ 430972 w 1079500"/>
                <a:gd name="connsiteY7" fmla="*/ 382735 h 685800"/>
                <a:gd name="connsiteX8" fmla="*/ 539751 w 1079500"/>
                <a:gd name="connsiteY8" fmla="*/ 393701 h 685800"/>
                <a:gd name="connsiteX9" fmla="*/ 648530 w 1079500"/>
                <a:gd name="connsiteY9" fmla="*/ 382735 h 685800"/>
                <a:gd name="connsiteX10" fmla="*/ 746136 w 1079500"/>
                <a:gd name="connsiteY10" fmla="*/ 352438 h 685800"/>
                <a:gd name="connsiteX11" fmla="*/ 746136 w 1079500"/>
                <a:gd name="connsiteY11" fmla="*/ 352436 h 685800"/>
                <a:gd name="connsiteX12" fmla="*/ 749845 w 1079500"/>
                <a:gd name="connsiteY12" fmla="*/ 351284 h 685800"/>
                <a:gd name="connsiteX13" fmla="*/ 1037084 w 1079500"/>
                <a:gd name="connsiteY13" fmla="*/ 64045 h 685800"/>
                <a:gd name="connsiteX14" fmla="*/ 1056965 w 1079500"/>
                <a:gd name="connsiteY14" fmla="*/ 0 h 685800"/>
                <a:gd name="connsiteX15" fmla="*/ 1068534 w 1079500"/>
                <a:gd name="connsiteY15" fmla="*/ 37271 h 685800"/>
                <a:gd name="connsiteX16" fmla="*/ 1079500 w 1079500"/>
                <a:gd name="connsiteY16" fmla="*/ 146050 h 685800"/>
                <a:gd name="connsiteX17" fmla="*/ 539750 w 1079500"/>
                <a:gd name="connsiteY17" fmla="*/ 685800 h 685800"/>
                <a:gd name="connsiteX18" fmla="*/ 430971 w 1079500"/>
                <a:gd name="connsiteY18" fmla="*/ 674834 h 685800"/>
                <a:gd name="connsiteX19" fmla="*/ 393702 w 1079500"/>
                <a:gd name="connsiteY19" fmla="*/ 663266 h 685800"/>
                <a:gd name="connsiteX20" fmla="*/ 393701 w 1079500"/>
                <a:gd name="connsiteY20" fmla="*/ 663266 h 685800"/>
                <a:gd name="connsiteX21" fmla="*/ 329656 w 1079500"/>
                <a:gd name="connsiteY21" fmla="*/ 643385 h 685800"/>
                <a:gd name="connsiteX22" fmla="*/ 42417 w 1079500"/>
                <a:gd name="connsiteY22" fmla="*/ 356146 h 685800"/>
                <a:gd name="connsiteX23" fmla="*/ 41266 w 1079500"/>
                <a:gd name="connsiteY23" fmla="*/ 352437 h 685800"/>
                <a:gd name="connsiteX24" fmla="*/ 41265 w 1079500"/>
                <a:gd name="connsiteY24" fmla="*/ 352436 h 685800"/>
                <a:gd name="connsiteX25" fmla="*/ 10966 w 1079500"/>
                <a:gd name="connsiteY25" fmla="*/ 254829 h 685800"/>
                <a:gd name="connsiteX26" fmla="*/ 0 w 1079500"/>
                <a:gd name="connsiteY26" fmla="*/ 146050 h 685800"/>
                <a:gd name="connsiteX27" fmla="*/ 10966 w 1079500"/>
                <a:gd name="connsiteY27" fmla="*/ 37271 h 685800"/>
                <a:gd name="connsiteX28" fmla="*/ 22536 w 1079500"/>
                <a:gd name="connsiteY28" fmla="*/ 0 h 685800"/>
                <a:gd name="connsiteX0" fmla="*/ 22536 w 1079500"/>
                <a:gd name="connsiteY0" fmla="*/ 0 h 685800"/>
                <a:gd name="connsiteX1" fmla="*/ 42416 w 1079500"/>
                <a:gd name="connsiteY1" fmla="*/ 64045 h 685800"/>
                <a:gd name="connsiteX2" fmla="*/ 329655 w 1079500"/>
                <a:gd name="connsiteY2" fmla="*/ 351284 h 685800"/>
                <a:gd name="connsiteX3" fmla="*/ 393700 w 1079500"/>
                <a:gd name="connsiteY3" fmla="*/ 371165 h 685800"/>
                <a:gd name="connsiteX4" fmla="*/ 363348 w 1079500"/>
                <a:gd name="connsiteY4" fmla="*/ 380587 h 685800"/>
                <a:gd name="connsiteX5" fmla="*/ 393701 w 1079500"/>
                <a:gd name="connsiteY5" fmla="*/ 371166 h 685800"/>
                <a:gd name="connsiteX6" fmla="*/ 430972 w 1079500"/>
                <a:gd name="connsiteY6" fmla="*/ 382735 h 685800"/>
                <a:gd name="connsiteX7" fmla="*/ 539751 w 1079500"/>
                <a:gd name="connsiteY7" fmla="*/ 393701 h 685800"/>
                <a:gd name="connsiteX8" fmla="*/ 648530 w 1079500"/>
                <a:gd name="connsiteY8" fmla="*/ 382735 h 685800"/>
                <a:gd name="connsiteX9" fmla="*/ 746136 w 1079500"/>
                <a:gd name="connsiteY9" fmla="*/ 352438 h 685800"/>
                <a:gd name="connsiteX10" fmla="*/ 746136 w 1079500"/>
                <a:gd name="connsiteY10" fmla="*/ 352436 h 685800"/>
                <a:gd name="connsiteX11" fmla="*/ 749845 w 1079500"/>
                <a:gd name="connsiteY11" fmla="*/ 351284 h 685800"/>
                <a:gd name="connsiteX12" fmla="*/ 1037084 w 1079500"/>
                <a:gd name="connsiteY12" fmla="*/ 64045 h 685800"/>
                <a:gd name="connsiteX13" fmla="*/ 1056965 w 1079500"/>
                <a:gd name="connsiteY13" fmla="*/ 0 h 685800"/>
                <a:gd name="connsiteX14" fmla="*/ 1068534 w 1079500"/>
                <a:gd name="connsiteY14" fmla="*/ 37271 h 685800"/>
                <a:gd name="connsiteX15" fmla="*/ 1079500 w 1079500"/>
                <a:gd name="connsiteY15" fmla="*/ 146050 h 685800"/>
                <a:gd name="connsiteX16" fmla="*/ 539750 w 1079500"/>
                <a:gd name="connsiteY16" fmla="*/ 685800 h 685800"/>
                <a:gd name="connsiteX17" fmla="*/ 430971 w 1079500"/>
                <a:gd name="connsiteY17" fmla="*/ 674834 h 685800"/>
                <a:gd name="connsiteX18" fmla="*/ 393702 w 1079500"/>
                <a:gd name="connsiteY18" fmla="*/ 663266 h 685800"/>
                <a:gd name="connsiteX19" fmla="*/ 393701 w 1079500"/>
                <a:gd name="connsiteY19" fmla="*/ 663266 h 685800"/>
                <a:gd name="connsiteX20" fmla="*/ 329656 w 1079500"/>
                <a:gd name="connsiteY20" fmla="*/ 643385 h 685800"/>
                <a:gd name="connsiteX21" fmla="*/ 42417 w 1079500"/>
                <a:gd name="connsiteY21" fmla="*/ 356146 h 685800"/>
                <a:gd name="connsiteX22" fmla="*/ 41266 w 1079500"/>
                <a:gd name="connsiteY22" fmla="*/ 352437 h 685800"/>
                <a:gd name="connsiteX23" fmla="*/ 41265 w 1079500"/>
                <a:gd name="connsiteY23" fmla="*/ 352436 h 685800"/>
                <a:gd name="connsiteX24" fmla="*/ 10966 w 1079500"/>
                <a:gd name="connsiteY24" fmla="*/ 254829 h 685800"/>
                <a:gd name="connsiteX25" fmla="*/ 0 w 1079500"/>
                <a:gd name="connsiteY25" fmla="*/ 146050 h 685800"/>
                <a:gd name="connsiteX26" fmla="*/ 10966 w 1079500"/>
                <a:gd name="connsiteY26" fmla="*/ 37271 h 685800"/>
                <a:gd name="connsiteX27" fmla="*/ 22536 w 1079500"/>
                <a:gd name="connsiteY27" fmla="*/ 0 h 685800"/>
                <a:gd name="connsiteX0" fmla="*/ 22536 w 1079500"/>
                <a:gd name="connsiteY0" fmla="*/ 0 h 685800"/>
                <a:gd name="connsiteX1" fmla="*/ 42416 w 1079500"/>
                <a:gd name="connsiteY1" fmla="*/ 64045 h 685800"/>
                <a:gd name="connsiteX2" fmla="*/ 329655 w 1079500"/>
                <a:gd name="connsiteY2" fmla="*/ 351284 h 685800"/>
                <a:gd name="connsiteX3" fmla="*/ 393700 w 1079500"/>
                <a:gd name="connsiteY3" fmla="*/ 371165 h 685800"/>
                <a:gd name="connsiteX4" fmla="*/ 393701 w 1079500"/>
                <a:gd name="connsiteY4" fmla="*/ 371166 h 685800"/>
                <a:gd name="connsiteX5" fmla="*/ 430972 w 1079500"/>
                <a:gd name="connsiteY5" fmla="*/ 382735 h 685800"/>
                <a:gd name="connsiteX6" fmla="*/ 539751 w 1079500"/>
                <a:gd name="connsiteY6" fmla="*/ 393701 h 685800"/>
                <a:gd name="connsiteX7" fmla="*/ 648530 w 1079500"/>
                <a:gd name="connsiteY7" fmla="*/ 382735 h 685800"/>
                <a:gd name="connsiteX8" fmla="*/ 746136 w 1079500"/>
                <a:gd name="connsiteY8" fmla="*/ 352438 h 685800"/>
                <a:gd name="connsiteX9" fmla="*/ 746136 w 1079500"/>
                <a:gd name="connsiteY9" fmla="*/ 352436 h 685800"/>
                <a:gd name="connsiteX10" fmla="*/ 749845 w 1079500"/>
                <a:gd name="connsiteY10" fmla="*/ 351284 h 685800"/>
                <a:gd name="connsiteX11" fmla="*/ 1037084 w 1079500"/>
                <a:gd name="connsiteY11" fmla="*/ 64045 h 685800"/>
                <a:gd name="connsiteX12" fmla="*/ 1056965 w 1079500"/>
                <a:gd name="connsiteY12" fmla="*/ 0 h 685800"/>
                <a:gd name="connsiteX13" fmla="*/ 1068534 w 1079500"/>
                <a:gd name="connsiteY13" fmla="*/ 37271 h 685800"/>
                <a:gd name="connsiteX14" fmla="*/ 1079500 w 1079500"/>
                <a:gd name="connsiteY14" fmla="*/ 146050 h 685800"/>
                <a:gd name="connsiteX15" fmla="*/ 539750 w 1079500"/>
                <a:gd name="connsiteY15" fmla="*/ 685800 h 685800"/>
                <a:gd name="connsiteX16" fmla="*/ 430971 w 1079500"/>
                <a:gd name="connsiteY16" fmla="*/ 674834 h 685800"/>
                <a:gd name="connsiteX17" fmla="*/ 393702 w 1079500"/>
                <a:gd name="connsiteY17" fmla="*/ 663266 h 685800"/>
                <a:gd name="connsiteX18" fmla="*/ 393701 w 1079500"/>
                <a:gd name="connsiteY18" fmla="*/ 663266 h 685800"/>
                <a:gd name="connsiteX19" fmla="*/ 329656 w 1079500"/>
                <a:gd name="connsiteY19" fmla="*/ 643385 h 685800"/>
                <a:gd name="connsiteX20" fmla="*/ 42417 w 1079500"/>
                <a:gd name="connsiteY20" fmla="*/ 356146 h 685800"/>
                <a:gd name="connsiteX21" fmla="*/ 41266 w 1079500"/>
                <a:gd name="connsiteY21" fmla="*/ 352437 h 685800"/>
                <a:gd name="connsiteX22" fmla="*/ 41265 w 1079500"/>
                <a:gd name="connsiteY22" fmla="*/ 352436 h 685800"/>
                <a:gd name="connsiteX23" fmla="*/ 10966 w 1079500"/>
                <a:gd name="connsiteY23" fmla="*/ 254829 h 685800"/>
                <a:gd name="connsiteX24" fmla="*/ 0 w 1079500"/>
                <a:gd name="connsiteY24" fmla="*/ 146050 h 685800"/>
                <a:gd name="connsiteX25" fmla="*/ 10966 w 1079500"/>
                <a:gd name="connsiteY25" fmla="*/ 37271 h 685800"/>
                <a:gd name="connsiteX26" fmla="*/ 22536 w 1079500"/>
                <a:gd name="connsiteY26"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79500" h="685800">
                  <a:moveTo>
                    <a:pt x="22536" y="0"/>
                  </a:moveTo>
                  <a:lnTo>
                    <a:pt x="42416" y="64045"/>
                  </a:lnTo>
                  <a:cubicBezTo>
                    <a:pt x="97042" y="193195"/>
                    <a:pt x="200505" y="296658"/>
                    <a:pt x="329655" y="351284"/>
                  </a:cubicBezTo>
                  <a:lnTo>
                    <a:pt x="393700" y="371165"/>
                  </a:lnTo>
                  <a:lnTo>
                    <a:pt x="393701" y="371166"/>
                  </a:lnTo>
                  <a:lnTo>
                    <a:pt x="430972" y="382735"/>
                  </a:lnTo>
                  <a:cubicBezTo>
                    <a:pt x="466109" y="389925"/>
                    <a:pt x="502489" y="393701"/>
                    <a:pt x="539751" y="393701"/>
                  </a:cubicBezTo>
                  <a:cubicBezTo>
                    <a:pt x="577013" y="393701"/>
                    <a:pt x="613393" y="389925"/>
                    <a:pt x="648530" y="382735"/>
                  </a:cubicBezTo>
                  <a:lnTo>
                    <a:pt x="746136" y="352438"/>
                  </a:lnTo>
                  <a:lnTo>
                    <a:pt x="746136" y="352436"/>
                  </a:lnTo>
                  <a:lnTo>
                    <a:pt x="749845" y="351284"/>
                  </a:lnTo>
                  <a:cubicBezTo>
                    <a:pt x="878995" y="296658"/>
                    <a:pt x="982458" y="193195"/>
                    <a:pt x="1037084" y="64045"/>
                  </a:cubicBezTo>
                  <a:lnTo>
                    <a:pt x="1056965" y="0"/>
                  </a:lnTo>
                  <a:lnTo>
                    <a:pt x="1068534" y="37271"/>
                  </a:lnTo>
                  <a:cubicBezTo>
                    <a:pt x="1075724" y="72408"/>
                    <a:pt x="1079500" y="108788"/>
                    <a:pt x="1079500" y="146050"/>
                  </a:cubicBezTo>
                  <a:cubicBezTo>
                    <a:pt x="1079500" y="444146"/>
                    <a:pt x="837846" y="685800"/>
                    <a:pt x="539750" y="685800"/>
                  </a:cubicBezTo>
                  <a:cubicBezTo>
                    <a:pt x="502488" y="685800"/>
                    <a:pt x="466108" y="682024"/>
                    <a:pt x="430971" y="674834"/>
                  </a:cubicBezTo>
                  <a:lnTo>
                    <a:pt x="393702" y="663266"/>
                  </a:lnTo>
                  <a:lnTo>
                    <a:pt x="393701" y="663266"/>
                  </a:lnTo>
                  <a:lnTo>
                    <a:pt x="329656" y="643385"/>
                  </a:lnTo>
                  <a:cubicBezTo>
                    <a:pt x="200506" y="588759"/>
                    <a:pt x="97043" y="485296"/>
                    <a:pt x="42417" y="356146"/>
                  </a:cubicBezTo>
                  <a:lnTo>
                    <a:pt x="41266" y="352437"/>
                  </a:lnTo>
                  <a:lnTo>
                    <a:pt x="41265" y="352436"/>
                  </a:lnTo>
                  <a:lnTo>
                    <a:pt x="10966" y="254829"/>
                  </a:lnTo>
                  <a:cubicBezTo>
                    <a:pt x="3776" y="219692"/>
                    <a:pt x="0" y="183312"/>
                    <a:pt x="0" y="146050"/>
                  </a:cubicBezTo>
                  <a:cubicBezTo>
                    <a:pt x="0" y="108788"/>
                    <a:pt x="3776" y="72408"/>
                    <a:pt x="10966" y="37271"/>
                  </a:cubicBezTo>
                  <a:lnTo>
                    <a:pt x="22536" y="0"/>
                  </a:lnTo>
                  <a:close/>
                </a:path>
              </a:pathLst>
            </a:custGeom>
            <a:solidFill>
              <a:schemeClr val="accent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spcBef>
                  <a:spcPts val="0"/>
                </a:spcBef>
                <a:spcAft>
                  <a:spcPts val="0"/>
                </a:spcAft>
                <a:defRPr/>
              </a:pPr>
              <a:endParaRPr lang="zh-CN" altLang="en-US" sz="1800" dirty="0">
                <a:latin typeface="微软雅黑" panose="020B0503020204020204" pitchFamily="34" charset="-122"/>
              </a:endParaRPr>
            </a:p>
          </p:txBody>
        </p:sp>
        <p:sp>
          <p:nvSpPr>
            <p:cNvPr id="18" name="新月形 17"/>
            <p:cNvSpPr/>
            <p:nvPr/>
          </p:nvSpPr>
          <p:spPr>
            <a:xfrm>
              <a:off x="3355976" y="2644378"/>
              <a:ext cx="708025" cy="1060847"/>
            </a:xfrm>
            <a:prstGeom prst="moon">
              <a:avLst>
                <a:gd name="adj" fmla="val 30003"/>
              </a:avLst>
            </a:prstGeom>
            <a:gradFill flip="none" rotWithShape="1">
              <a:gsLst>
                <a:gs pos="0">
                  <a:srgbClr val="FFFFFF"/>
                </a:gs>
                <a:gs pos="76000">
                  <a:srgbClr val="FFFFFF">
                    <a:alpha val="0"/>
                  </a:srgbClr>
                </a:gs>
              </a:gsLst>
              <a:path path="shape">
                <a:fillToRect l="50000" t="50000" r="50000" b="50000"/>
              </a:path>
              <a:tileRect/>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spcBef>
                  <a:spcPts val="0"/>
                </a:spcBef>
                <a:spcAft>
                  <a:spcPts val="0"/>
                </a:spcAft>
                <a:defRPr/>
              </a:pPr>
              <a:endParaRPr lang="zh-CN" altLang="en-US" sz="1800" dirty="0">
                <a:latin typeface="微软雅黑" panose="020B0503020204020204" pitchFamily="34" charset="-122"/>
              </a:endParaRPr>
            </a:p>
          </p:txBody>
        </p:sp>
        <p:sp>
          <p:nvSpPr>
            <p:cNvPr id="19" name="新月形 18"/>
            <p:cNvSpPr/>
            <p:nvPr/>
          </p:nvSpPr>
          <p:spPr>
            <a:xfrm rot="5400000">
              <a:off x="4024511" y="1639293"/>
              <a:ext cx="529828" cy="1416050"/>
            </a:xfrm>
            <a:prstGeom prst="moon">
              <a:avLst>
                <a:gd name="adj" fmla="val 30003"/>
              </a:avLst>
            </a:prstGeom>
            <a:gradFill flip="none" rotWithShape="1">
              <a:gsLst>
                <a:gs pos="0">
                  <a:srgbClr val="FFFFFF"/>
                </a:gs>
                <a:gs pos="76000">
                  <a:srgbClr val="FFFFFF">
                    <a:alpha val="0"/>
                  </a:srgbClr>
                </a:gs>
              </a:gsLst>
              <a:path path="shape">
                <a:fillToRect l="50000" t="50000" r="50000" b="50000"/>
              </a:path>
              <a:tileRect/>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spcBef>
                  <a:spcPts val="0"/>
                </a:spcBef>
                <a:spcAft>
                  <a:spcPts val="0"/>
                </a:spcAft>
                <a:defRPr/>
              </a:pPr>
              <a:endParaRPr lang="zh-CN" altLang="en-US" sz="1800" dirty="0">
                <a:latin typeface="微软雅黑" panose="020B0503020204020204" pitchFamily="34" charset="-122"/>
              </a:endParaRPr>
            </a:p>
          </p:txBody>
        </p:sp>
        <p:sp>
          <p:nvSpPr>
            <p:cNvPr id="20" name="新月形 19"/>
            <p:cNvSpPr/>
            <p:nvPr/>
          </p:nvSpPr>
          <p:spPr>
            <a:xfrm rot="10800000">
              <a:off x="5013326" y="2244328"/>
              <a:ext cx="708025" cy="1062038"/>
            </a:xfrm>
            <a:prstGeom prst="moon">
              <a:avLst>
                <a:gd name="adj" fmla="val 30003"/>
              </a:avLst>
            </a:prstGeom>
            <a:gradFill flip="none" rotWithShape="1">
              <a:gsLst>
                <a:gs pos="0">
                  <a:srgbClr val="FFFFFF"/>
                </a:gs>
                <a:gs pos="76000">
                  <a:srgbClr val="FFFFFF">
                    <a:alpha val="0"/>
                  </a:srgbClr>
                </a:gs>
              </a:gsLst>
              <a:path path="shape">
                <a:fillToRect l="50000" t="50000" r="50000" b="50000"/>
              </a:path>
              <a:tileRect/>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spcBef>
                  <a:spcPts val="0"/>
                </a:spcBef>
                <a:spcAft>
                  <a:spcPts val="0"/>
                </a:spcAft>
                <a:defRPr/>
              </a:pPr>
              <a:endParaRPr lang="zh-CN" altLang="en-US" sz="1800" dirty="0">
                <a:latin typeface="微软雅黑" panose="020B0503020204020204" pitchFamily="34" charset="-122"/>
              </a:endParaRPr>
            </a:p>
          </p:txBody>
        </p:sp>
        <p:sp>
          <p:nvSpPr>
            <p:cNvPr id="21" name="新月形 20"/>
            <p:cNvSpPr/>
            <p:nvPr/>
          </p:nvSpPr>
          <p:spPr>
            <a:xfrm rot="16200000">
              <a:off x="4589860" y="2884885"/>
              <a:ext cx="531019" cy="1414462"/>
            </a:xfrm>
            <a:prstGeom prst="moon">
              <a:avLst>
                <a:gd name="adj" fmla="val 30003"/>
              </a:avLst>
            </a:prstGeom>
            <a:gradFill flip="none" rotWithShape="1">
              <a:gsLst>
                <a:gs pos="0">
                  <a:srgbClr val="FFFFFF"/>
                </a:gs>
                <a:gs pos="76000">
                  <a:srgbClr val="FFFFFF">
                    <a:alpha val="0"/>
                  </a:srgbClr>
                </a:gs>
              </a:gsLst>
              <a:path path="shape">
                <a:fillToRect l="50000" t="50000" r="50000" b="50000"/>
              </a:path>
              <a:tileRect/>
            </a:gra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eaLnBrk="1" fontAlgn="auto" hangingPunct="1">
                <a:spcBef>
                  <a:spcPts val="0"/>
                </a:spcBef>
                <a:spcAft>
                  <a:spcPts val="0"/>
                </a:spcAft>
                <a:defRPr/>
              </a:pPr>
              <a:endParaRPr lang="zh-CN" altLang="en-US" sz="1800" dirty="0">
                <a:latin typeface="微软雅黑" panose="020B0503020204020204" pitchFamily="34" charset="-122"/>
              </a:endParaRPr>
            </a:p>
          </p:txBody>
        </p:sp>
      </p:grpSp>
      <p:grpSp>
        <p:nvGrpSpPr>
          <p:cNvPr id="22" name="组合 21"/>
          <p:cNvGrpSpPr/>
          <p:nvPr/>
        </p:nvGrpSpPr>
        <p:grpSpPr>
          <a:xfrm>
            <a:off x="5133826" y="1871505"/>
            <a:ext cx="1966397" cy="740224"/>
            <a:chOff x="5394353" y="1271972"/>
            <a:chExt cx="1966397" cy="740224"/>
          </a:xfrm>
        </p:grpSpPr>
        <p:sp>
          <p:nvSpPr>
            <p:cNvPr id="23" name="矩形 22"/>
            <p:cNvSpPr/>
            <p:nvPr/>
          </p:nvSpPr>
          <p:spPr>
            <a:xfrm>
              <a:off x="6356893" y="1271972"/>
              <a:ext cx="1003857" cy="424732"/>
            </a:xfrm>
            <a:prstGeom prst="rect">
              <a:avLst/>
            </a:prstGeom>
          </p:spPr>
          <p:txBody>
            <a:bodyPr wrap="square">
              <a:spAutoFit/>
            </a:bodyPr>
            <a:lstStyle/>
            <a:p>
              <a:pPr algn="r" eaLnBrk="1" fontAlgn="auto" hangingPunct="1">
                <a:lnSpc>
                  <a:spcPct val="120000"/>
                </a:lnSpc>
                <a:spcBef>
                  <a:spcPts val="0"/>
                </a:spcBef>
                <a:spcAft>
                  <a:spcPts val="600"/>
                </a:spcAft>
                <a:defRPr/>
              </a:pPr>
              <a:r>
                <a:rPr lang="zh-CN" altLang="en-US" sz="1800" dirty="0" smtClean="0">
                  <a:latin typeface="微软雅黑" panose="020B0503020204020204" pitchFamily="34" charset="-122"/>
                  <a:ea typeface="微软雅黑" panose="020B0503020204020204" pitchFamily="34" charset="-122"/>
                </a:rPr>
                <a:t>规模化</a:t>
              </a:r>
              <a:endParaRPr lang="en-US" altLang="zh-CN" sz="1800" dirty="0">
                <a:latin typeface="微软雅黑" panose="020B0503020204020204" pitchFamily="34" charset="-122"/>
                <a:ea typeface="微软雅黑" panose="020B0503020204020204" pitchFamily="34" charset="-122"/>
              </a:endParaRPr>
            </a:p>
          </p:txBody>
        </p:sp>
        <p:cxnSp>
          <p:nvCxnSpPr>
            <p:cNvPr id="24" name="直接连接符 23"/>
            <p:cNvCxnSpPr/>
            <p:nvPr/>
          </p:nvCxnSpPr>
          <p:spPr bwMode="auto">
            <a:xfrm flipV="1">
              <a:off x="5394353" y="1638149"/>
              <a:ext cx="331990" cy="374047"/>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bwMode="auto">
            <a:xfrm>
              <a:off x="5723366" y="1638149"/>
              <a:ext cx="1637384" cy="558"/>
            </a:xfrm>
            <a:prstGeom prst="line">
              <a:avLst/>
            </a:prstGeom>
            <a:ln w="28575">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5087498" y="3686416"/>
            <a:ext cx="2012725" cy="424732"/>
            <a:chOff x="5348025" y="3086883"/>
            <a:chExt cx="1966374" cy="424732"/>
          </a:xfrm>
        </p:grpSpPr>
        <p:cxnSp>
          <p:nvCxnSpPr>
            <p:cNvPr id="27" name="直接连接符 26"/>
            <p:cNvCxnSpPr/>
            <p:nvPr/>
          </p:nvCxnSpPr>
          <p:spPr bwMode="auto">
            <a:xfrm>
              <a:off x="5348025" y="3105304"/>
              <a:ext cx="331990" cy="374047"/>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bwMode="auto">
            <a:xfrm>
              <a:off x="5677015" y="3479351"/>
              <a:ext cx="1637384" cy="558"/>
            </a:xfrm>
            <a:prstGeom prst="line">
              <a:avLst/>
            </a:prstGeom>
            <a:ln w="28575">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a:xfrm>
              <a:off x="6272687" y="3086883"/>
              <a:ext cx="1003857" cy="424732"/>
            </a:xfrm>
            <a:prstGeom prst="rect">
              <a:avLst/>
            </a:prstGeom>
          </p:spPr>
          <p:txBody>
            <a:bodyPr wrap="square">
              <a:spAutoFit/>
            </a:bodyPr>
            <a:lstStyle/>
            <a:p>
              <a:pPr algn="r" eaLnBrk="1" fontAlgn="auto" hangingPunct="1">
                <a:lnSpc>
                  <a:spcPct val="120000"/>
                </a:lnSpc>
                <a:spcBef>
                  <a:spcPts val="0"/>
                </a:spcBef>
                <a:spcAft>
                  <a:spcPts val="600"/>
                </a:spcAft>
                <a:defRPr/>
              </a:pPr>
              <a:r>
                <a:rPr lang="zh-CN" altLang="en-US" sz="1800" dirty="0" smtClean="0">
                  <a:latin typeface="微软雅黑" panose="020B0503020204020204" pitchFamily="34" charset="-122"/>
                  <a:ea typeface="微软雅黑" panose="020B0503020204020204" pitchFamily="34" charset="-122"/>
                </a:rPr>
                <a:t>一体化</a:t>
              </a:r>
              <a:endParaRPr lang="en-US" altLang="zh-CN" sz="1800" dirty="0">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1466986" y="3700869"/>
            <a:ext cx="2068838" cy="434327"/>
            <a:chOff x="1719184" y="3105304"/>
            <a:chExt cx="2068838" cy="434327"/>
          </a:xfrm>
        </p:grpSpPr>
        <p:cxnSp>
          <p:nvCxnSpPr>
            <p:cNvPr id="31" name="直接连接符 30"/>
            <p:cNvCxnSpPr/>
            <p:nvPr/>
          </p:nvCxnSpPr>
          <p:spPr bwMode="auto">
            <a:xfrm flipH="1">
              <a:off x="3464964" y="3105304"/>
              <a:ext cx="323058" cy="374047"/>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bwMode="auto">
            <a:xfrm>
              <a:off x="1815343" y="3479351"/>
              <a:ext cx="1637384" cy="1116"/>
            </a:xfrm>
            <a:prstGeom prst="line">
              <a:avLst/>
            </a:prstGeom>
            <a:ln w="28575">
              <a:solidFill>
                <a:srgbClr val="92D05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1719184" y="3114899"/>
              <a:ext cx="1003857" cy="424732"/>
            </a:xfrm>
            <a:prstGeom prst="rect">
              <a:avLst/>
            </a:prstGeom>
          </p:spPr>
          <p:txBody>
            <a:bodyPr wrap="square">
              <a:spAutoFit/>
            </a:bodyPr>
            <a:lstStyle/>
            <a:p>
              <a:pPr eaLnBrk="1" fontAlgn="auto" hangingPunct="1">
                <a:lnSpc>
                  <a:spcPct val="120000"/>
                </a:lnSpc>
                <a:spcBef>
                  <a:spcPts val="0"/>
                </a:spcBef>
                <a:spcAft>
                  <a:spcPts val="600"/>
                </a:spcAft>
                <a:defRPr/>
              </a:pPr>
              <a:r>
                <a:rPr lang="zh-CN" altLang="en-US" sz="1800" dirty="0" smtClean="0">
                  <a:latin typeface="微软雅黑" panose="020B0503020204020204" pitchFamily="34" charset="-122"/>
                  <a:ea typeface="微软雅黑" panose="020B0503020204020204" pitchFamily="34" charset="-122"/>
                </a:rPr>
                <a:t>专业化</a:t>
              </a:r>
              <a:endParaRPr lang="en-US" altLang="zh-CN" sz="1800" dirty="0">
                <a:latin typeface="微软雅黑" panose="020B0503020204020204" pitchFamily="34" charset="-122"/>
                <a:ea typeface="微软雅黑" panose="020B0503020204020204" pitchFamily="34" charset="-122"/>
              </a:endParaRPr>
            </a:p>
          </p:txBody>
        </p:sp>
      </p:grpSp>
      <p:sp>
        <p:nvSpPr>
          <p:cNvPr id="34" name="矩形 33"/>
          <p:cNvSpPr/>
          <p:nvPr/>
        </p:nvSpPr>
        <p:spPr>
          <a:xfrm>
            <a:off x="3851920" y="2929508"/>
            <a:ext cx="1003857" cy="396583"/>
          </a:xfrm>
          <a:prstGeom prst="rect">
            <a:avLst/>
          </a:prstGeom>
        </p:spPr>
        <p:txBody>
          <a:bodyPr wrap="square">
            <a:spAutoFit/>
          </a:bodyPr>
          <a:lstStyle/>
          <a:p>
            <a:pPr eaLnBrk="1" fontAlgn="auto" hangingPunct="1">
              <a:lnSpc>
                <a:spcPct val="120000"/>
              </a:lnSpc>
              <a:spcBef>
                <a:spcPts val="0"/>
              </a:spcBef>
              <a:spcAft>
                <a:spcPts val="600"/>
              </a:spcAft>
              <a:defRPr/>
            </a:pPr>
            <a:r>
              <a:rPr lang="zh-CN" altLang="en-US" sz="1800" b="1" dirty="0" smtClean="0">
                <a:solidFill>
                  <a:srgbClr val="C00000"/>
                </a:solidFill>
                <a:latin typeface="微软雅黑" panose="020B0503020204020204" pitchFamily="34" charset="-122"/>
                <a:ea typeface="微软雅黑" panose="020B0503020204020204" pitchFamily="34" charset="-122"/>
              </a:rPr>
              <a:t>产业化</a:t>
            </a:r>
            <a:endParaRPr lang="en-US" altLang="zh-CN" sz="1800" b="1" dirty="0">
              <a:solidFill>
                <a:srgbClr val="C0000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046711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槟榔干果交易“融通仓”项目</a:t>
            </a:r>
            <a:endParaRPr lang="zh-CN" altLang="en-US" sz="2800" b="1" dirty="0">
              <a:solidFill>
                <a:schemeClr val="accent6">
                  <a:lumMod val="75000"/>
                </a:schemeClr>
              </a:solidFill>
            </a:endParaRPr>
          </a:p>
        </p:txBody>
      </p:sp>
      <p:sp>
        <p:nvSpPr>
          <p:cNvPr id="7" name="TextBox 6"/>
          <p:cNvSpPr txBox="1"/>
          <p:nvPr/>
        </p:nvSpPr>
        <p:spPr>
          <a:xfrm>
            <a:off x="2699792" y="1201316"/>
            <a:ext cx="3888432" cy="3683188"/>
          </a:xfrm>
          <a:prstGeom prst="rect">
            <a:avLst/>
          </a:prstGeom>
          <a:noFill/>
        </p:spPr>
        <p:txBody>
          <a:bodyPr wrap="square" rtlCol="0">
            <a:spAutoFit/>
          </a:bodyPr>
          <a:lstStyle/>
          <a:p>
            <a:pPr marL="285750" indent="-285750">
              <a:lnSpc>
                <a:spcPct val="200000"/>
              </a:lnSpc>
              <a:buBlip>
                <a:blip r:embed="rId3"/>
              </a:buBlip>
            </a:pPr>
            <a:r>
              <a:rPr lang="zh-CN" altLang="en-US" sz="2400" b="1" dirty="0" smtClean="0">
                <a:solidFill>
                  <a:schemeClr val="tx2"/>
                </a:solidFill>
                <a:latin typeface="等线 Light" panose="02010600030101010101" pitchFamily="2" charset="-122"/>
                <a:ea typeface="等线 Light" panose="02010600030101010101" pitchFamily="2" charset="-122"/>
              </a:rPr>
              <a:t>存货质押贷款</a:t>
            </a:r>
            <a:endParaRPr lang="en-US" altLang="zh-CN" sz="2400" b="1" dirty="0" smtClean="0">
              <a:solidFill>
                <a:schemeClr val="tx2"/>
              </a:solidFill>
              <a:latin typeface="等线 Light" panose="02010600030101010101" pitchFamily="2" charset="-122"/>
              <a:ea typeface="等线 Light" panose="02010600030101010101" pitchFamily="2" charset="-122"/>
            </a:endParaRPr>
          </a:p>
          <a:p>
            <a:pPr marL="266700" indent="-266700">
              <a:lnSpc>
                <a:spcPct val="200000"/>
              </a:lnSpc>
              <a:buBlip>
                <a:blip r:embed="rId3"/>
              </a:buBlip>
            </a:pPr>
            <a:r>
              <a:rPr lang="zh-CN" altLang="en-US" sz="2400" b="1" dirty="0" smtClean="0">
                <a:solidFill>
                  <a:schemeClr val="tx2"/>
                </a:solidFill>
                <a:latin typeface="等线 Light" panose="02010600030101010101" pitchFamily="2" charset="-122"/>
                <a:ea typeface="等线 Light" panose="02010600030101010101" pitchFamily="2" charset="-122"/>
              </a:rPr>
              <a:t>统一</a:t>
            </a:r>
            <a:r>
              <a:rPr lang="zh-CN" altLang="en-US" sz="2400" b="1" dirty="0">
                <a:solidFill>
                  <a:schemeClr val="tx2"/>
                </a:solidFill>
                <a:latin typeface="等线 Light" panose="02010600030101010101" pitchFamily="2" charset="-122"/>
                <a:ea typeface="等线 Light" panose="02010600030101010101" pitchFamily="2" charset="-122"/>
              </a:rPr>
              <a:t>验货</a:t>
            </a:r>
            <a:endParaRPr lang="en-US" altLang="zh-CN" sz="2400" b="1" dirty="0">
              <a:solidFill>
                <a:schemeClr val="tx2"/>
              </a:solidFill>
              <a:latin typeface="等线 Light" panose="02010600030101010101" pitchFamily="2" charset="-122"/>
              <a:ea typeface="等线 Light" panose="02010600030101010101" pitchFamily="2" charset="-122"/>
            </a:endParaRPr>
          </a:p>
          <a:p>
            <a:pPr marL="285750" indent="-285750">
              <a:lnSpc>
                <a:spcPct val="200000"/>
              </a:lnSpc>
              <a:buBlip>
                <a:blip r:embed="rId3"/>
              </a:buBlip>
            </a:pPr>
            <a:r>
              <a:rPr lang="zh-CN" altLang="en-US" sz="2400" b="1" dirty="0">
                <a:solidFill>
                  <a:schemeClr val="tx2"/>
                </a:solidFill>
                <a:latin typeface="等线 Light" panose="02010600030101010101" pitchFamily="2" charset="-122"/>
                <a:ea typeface="等线 Light" panose="02010600030101010101" pitchFamily="2" charset="-122"/>
              </a:rPr>
              <a:t>集中仓储</a:t>
            </a:r>
            <a:endParaRPr lang="en-US" altLang="zh-CN" sz="2400" b="1" dirty="0">
              <a:solidFill>
                <a:schemeClr val="tx2"/>
              </a:solidFill>
              <a:latin typeface="等线 Light" panose="02010600030101010101" pitchFamily="2" charset="-122"/>
              <a:ea typeface="等线 Light" panose="02010600030101010101" pitchFamily="2" charset="-122"/>
            </a:endParaRPr>
          </a:p>
          <a:p>
            <a:pPr marL="285750" indent="-285750">
              <a:lnSpc>
                <a:spcPct val="200000"/>
              </a:lnSpc>
              <a:buBlip>
                <a:blip r:embed="rId3"/>
              </a:buBlip>
            </a:pPr>
            <a:r>
              <a:rPr lang="zh-CN" altLang="en-US" sz="2400" b="1" dirty="0">
                <a:solidFill>
                  <a:schemeClr val="tx2"/>
                </a:solidFill>
                <a:latin typeface="等线 Light" panose="02010600030101010101" pitchFamily="2" charset="-122"/>
                <a:ea typeface="等线 Light" panose="02010600030101010101" pitchFamily="2" charset="-122"/>
              </a:rPr>
              <a:t>专业物流</a:t>
            </a:r>
            <a:endParaRPr lang="en-US" altLang="zh-CN" sz="2400" b="1" dirty="0">
              <a:solidFill>
                <a:schemeClr val="tx2"/>
              </a:solidFill>
              <a:latin typeface="等线 Light" panose="02010600030101010101" pitchFamily="2" charset="-122"/>
              <a:ea typeface="等线 Light" panose="02010600030101010101" pitchFamily="2" charset="-122"/>
            </a:endParaRPr>
          </a:p>
          <a:p>
            <a:pPr marL="285750" indent="-285750">
              <a:lnSpc>
                <a:spcPct val="200000"/>
              </a:lnSpc>
              <a:buBlip>
                <a:blip r:embed="rId3"/>
              </a:buBlip>
            </a:pPr>
            <a:r>
              <a:rPr lang="zh-CN" altLang="en-US" sz="2400" b="1" dirty="0">
                <a:solidFill>
                  <a:schemeClr val="tx2"/>
                </a:solidFill>
                <a:latin typeface="等线 Light" panose="02010600030101010101" pitchFamily="2" charset="-122"/>
                <a:ea typeface="等线 Light" panose="02010600030101010101" pitchFamily="2" charset="-122"/>
              </a:rPr>
              <a:t>交易市场</a:t>
            </a:r>
            <a:endParaRPr lang="en-US" altLang="zh-CN" sz="2400" b="1" dirty="0">
              <a:solidFill>
                <a:schemeClr val="tx2"/>
              </a:solidFill>
              <a:latin typeface="等线 Light" panose="02010600030101010101" pitchFamily="2" charset="-122"/>
              <a:ea typeface="等线 Light" panose="02010600030101010101" pitchFamily="2" charset="-122"/>
            </a:endParaRPr>
          </a:p>
        </p:txBody>
      </p:sp>
    </p:spTree>
    <p:extLst>
      <p:ext uri="{BB962C8B-B14F-4D97-AF65-F5344CB8AC3E}">
        <p14:creationId xmlns:p14="http://schemas.microsoft.com/office/powerpoint/2010/main" val="24882916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971600" y="958440"/>
            <a:ext cx="7200800" cy="962956"/>
          </a:xfrm>
          <a:prstGeom prst="rect">
            <a:avLst/>
          </a:prstGeom>
        </p:spPr>
        <p:txBody>
          <a:bodyPr wrap="square">
            <a:spAutoFit/>
          </a:bodyPr>
          <a:lstStyle/>
          <a:p>
            <a:pPr>
              <a:lnSpc>
                <a:spcPct val="150000"/>
              </a:lnSpc>
            </a:pPr>
            <a:r>
              <a:rPr lang="zh-CN" altLang="zh-CN" dirty="0"/>
              <a:t>槟榔产业高速发展，产值规模大，行业利润可观，业外资本对槟榔行业的关注和青睐</a:t>
            </a:r>
            <a:r>
              <a:rPr lang="zh-CN" altLang="zh-CN" dirty="0" smtClean="0"/>
              <a:t>。</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项目背景</a:t>
            </a:r>
            <a:endParaRPr lang="zh-CN" altLang="en-US" sz="2800" b="1" dirty="0">
              <a:solidFill>
                <a:schemeClr val="accent6">
                  <a:lumMod val="75000"/>
                </a:schemeClr>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4" name="图表 3"/>
          <p:cNvGraphicFramePr/>
          <p:nvPr>
            <p:extLst>
              <p:ext uri="{D42A27DB-BD31-4B8C-83A1-F6EECF244321}">
                <p14:modId xmlns:p14="http://schemas.microsoft.com/office/powerpoint/2010/main" val="897745871"/>
              </p:ext>
            </p:extLst>
          </p:nvPr>
        </p:nvGraphicFramePr>
        <p:xfrm>
          <a:off x="1115616" y="1921396"/>
          <a:ext cx="6624737" cy="35283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801542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568" y="1884228"/>
            <a:ext cx="7992888" cy="1477328"/>
          </a:xfrm>
          <a:prstGeom prst="rect">
            <a:avLst/>
          </a:prstGeom>
        </p:spPr>
        <p:txBody>
          <a:bodyPr wrap="square">
            <a:spAutoFit/>
          </a:bodyPr>
          <a:lstStyle/>
          <a:p>
            <a:pPr>
              <a:lnSpc>
                <a:spcPct val="150000"/>
              </a:lnSpc>
            </a:pPr>
            <a:r>
              <a:rPr lang="zh-CN" altLang="zh-CN" dirty="0"/>
              <a:t>槟榔干果交易没有集中的交易市场，没有推行统一的产品质量标准，交易市场信息不透明、</a:t>
            </a:r>
            <a:r>
              <a:rPr lang="zh-CN" altLang="zh-CN" dirty="0" smtClean="0"/>
              <a:t>不对</a:t>
            </a:r>
            <a:r>
              <a:rPr lang="zh-CN" altLang="en-US" dirty="0" smtClean="0"/>
              <a:t>称</a:t>
            </a:r>
            <a:r>
              <a:rPr lang="zh-CN" altLang="zh-CN" dirty="0" smtClean="0"/>
              <a:t>，</a:t>
            </a:r>
            <a:r>
              <a:rPr lang="zh-CN" altLang="zh-CN" dirty="0"/>
              <a:t>深加工厂商在原材料采购方面投入大量费用，交易费用过高</a:t>
            </a:r>
            <a:r>
              <a:rPr lang="zh-CN" altLang="zh-CN" dirty="0" smtClean="0"/>
              <a:t>。</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项目背景</a:t>
            </a:r>
          </a:p>
        </p:txBody>
      </p:sp>
      <p:sp>
        <p:nvSpPr>
          <p:cNvPr id="6" name="TextBox 5"/>
          <p:cNvSpPr txBox="1"/>
          <p:nvPr/>
        </p:nvSpPr>
        <p:spPr>
          <a:xfrm>
            <a:off x="683568" y="1417340"/>
            <a:ext cx="6408712" cy="400110"/>
          </a:xfrm>
          <a:prstGeom prst="rect">
            <a:avLst/>
          </a:prstGeom>
          <a:noFill/>
        </p:spPr>
        <p:txBody>
          <a:bodyPr wrap="square" rtlCol="0">
            <a:spAutoFit/>
          </a:bodyPr>
          <a:lstStyle/>
          <a:p>
            <a:r>
              <a:rPr lang="zh-CN" altLang="en-US" u="sng" dirty="0" smtClean="0">
                <a:solidFill>
                  <a:schemeClr val="accent1"/>
                </a:solidFill>
              </a:rPr>
              <a:t>槟榔交易没有集中市场，交易市场混乱，交易费用高</a:t>
            </a:r>
            <a:endParaRPr lang="zh-CN" altLang="en-US" u="sng" dirty="0">
              <a:solidFill>
                <a:schemeClr val="accent1"/>
              </a:solidFill>
            </a:endParaRPr>
          </a:p>
        </p:txBody>
      </p:sp>
    </p:spTree>
    <p:extLst>
      <p:ext uri="{BB962C8B-B14F-4D97-AF65-F5344CB8AC3E}">
        <p14:creationId xmlns:p14="http://schemas.microsoft.com/office/powerpoint/2010/main" val="304627150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568" y="1849388"/>
            <a:ext cx="7992888" cy="1424621"/>
          </a:xfrm>
          <a:prstGeom prst="rect">
            <a:avLst/>
          </a:prstGeom>
        </p:spPr>
        <p:txBody>
          <a:bodyPr wrap="square">
            <a:spAutoFit/>
          </a:bodyPr>
          <a:lstStyle/>
          <a:p>
            <a:pPr>
              <a:lnSpc>
                <a:spcPct val="150000"/>
              </a:lnSpc>
            </a:pPr>
            <a:r>
              <a:rPr lang="zh-CN" altLang="zh-CN" dirty="0" smtClean="0"/>
              <a:t>最近</a:t>
            </a:r>
            <a:r>
              <a:rPr lang="zh-CN" altLang="zh-CN" dirty="0"/>
              <a:t>三年，随着产业快速发展，湖南槟榔食品行业对原材料的需求量逐年增加，供需矛盾日渐明显，鲜果价格不断走高，初加工和干果收购环节的资金需求量随之增加，资金周转困难</a:t>
            </a:r>
            <a:r>
              <a:rPr lang="zh-CN" altLang="zh-CN" dirty="0" smtClean="0"/>
              <a:t>。</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项目背景</a:t>
            </a:r>
          </a:p>
        </p:txBody>
      </p:sp>
      <p:sp>
        <p:nvSpPr>
          <p:cNvPr id="2" name="TextBox 1"/>
          <p:cNvSpPr txBox="1"/>
          <p:nvPr/>
        </p:nvSpPr>
        <p:spPr>
          <a:xfrm>
            <a:off x="683568" y="1417340"/>
            <a:ext cx="5976664" cy="400110"/>
          </a:xfrm>
          <a:prstGeom prst="rect">
            <a:avLst/>
          </a:prstGeom>
          <a:noFill/>
        </p:spPr>
        <p:txBody>
          <a:bodyPr wrap="square" rtlCol="0">
            <a:spAutoFit/>
          </a:bodyPr>
          <a:lstStyle/>
          <a:p>
            <a:r>
              <a:rPr lang="zh-CN" altLang="en-US" u="sng" dirty="0" smtClean="0">
                <a:solidFill>
                  <a:schemeClr val="accent1"/>
                </a:solidFill>
              </a:rPr>
              <a:t>槟榔鲜果价格走高，初加工环节资金需求量增加</a:t>
            </a:r>
            <a:endParaRPr lang="zh-CN" altLang="en-US" u="sng" dirty="0">
              <a:solidFill>
                <a:schemeClr val="accent1"/>
              </a:solidFill>
            </a:endParaRPr>
          </a:p>
        </p:txBody>
      </p:sp>
    </p:spTree>
    <p:extLst>
      <p:ext uri="{BB962C8B-B14F-4D97-AF65-F5344CB8AC3E}">
        <p14:creationId xmlns:p14="http://schemas.microsoft.com/office/powerpoint/2010/main" val="28767111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62856" y="1795378"/>
            <a:ext cx="7992888" cy="2862322"/>
          </a:xfrm>
          <a:prstGeom prst="rect">
            <a:avLst/>
          </a:prstGeom>
        </p:spPr>
        <p:txBody>
          <a:bodyPr wrap="square">
            <a:spAutoFit/>
          </a:bodyPr>
          <a:lstStyle/>
          <a:p>
            <a:pPr>
              <a:lnSpc>
                <a:spcPct val="150000"/>
              </a:lnSpc>
            </a:pPr>
            <a:r>
              <a:rPr lang="zh-CN" altLang="zh-CN" dirty="0"/>
              <a:t>槟榔干果交易滞后给初加工企业带来更大的资金</a:t>
            </a:r>
            <a:r>
              <a:rPr lang="zh-CN" altLang="zh-CN" dirty="0" smtClean="0"/>
              <a:t>压力</a:t>
            </a:r>
            <a:r>
              <a:rPr lang="zh-CN" altLang="en-US" dirty="0" smtClean="0"/>
              <a:t>，融资需求明显增加</a:t>
            </a:r>
            <a:r>
              <a:rPr lang="zh-CN" altLang="zh-CN" dirty="0" smtClean="0"/>
              <a:t>。</a:t>
            </a:r>
            <a:r>
              <a:rPr lang="zh-CN" altLang="zh-CN" dirty="0"/>
              <a:t>湖南深加工行业的产业集中度较高，容易形成原材料采购方面的博弈优势，几家大品牌深加工企业统一干果收购价格，致使干果价格与同期鲜果价格不同步，初加工厂生产的干果没能及时销售变现，干果交易滞后</a:t>
            </a:r>
            <a:r>
              <a:rPr lang="zh-CN" altLang="zh-CN" dirty="0" smtClean="0"/>
              <a:t>，</a:t>
            </a:r>
            <a:r>
              <a:rPr lang="zh-CN" altLang="en-US" dirty="0" smtClean="0"/>
              <a:t>资金周转较慢，融资需求增加。</a:t>
            </a:r>
            <a:r>
              <a:rPr lang="en-US" altLang="zh-CN" dirty="0" smtClean="0"/>
              <a:t>2016</a:t>
            </a:r>
            <a:r>
              <a:rPr lang="zh-CN" altLang="zh-CN" dirty="0"/>
              <a:t>年收购</a:t>
            </a:r>
            <a:r>
              <a:rPr lang="zh-CN" altLang="zh-CN" dirty="0" smtClean="0"/>
              <a:t>季</a:t>
            </a:r>
            <a:r>
              <a:rPr lang="zh-CN" altLang="en-US" dirty="0" smtClean="0"/>
              <a:t>滞后交易</a:t>
            </a:r>
            <a:r>
              <a:rPr lang="zh-CN" altLang="zh-CN" dirty="0" smtClean="0"/>
              <a:t>的</a:t>
            </a:r>
            <a:r>
              <a:rPr lang="zh-CN" altLang="zh-CN" dirty="0"/>
              <a:t>干果最高达到</a:t>
            </a:r>
            <a:r>
              <a:rPr lang="en-US" altLang="zh-CN" dirty="0"/>
              <a:t>60</a:t>
            </a:r>
            <a:r>
              <a:rPr lang="zh-CN" altLang="zh-CN" dirty="0"/>
              <a:t>万包</a:t>
            </a:r>
            <a:r>
              <a:rPr lang="zh-CN" altLang="zh-CN" dirty="0" smtClean="0"/>
              <a:t>，估值</a:t>
            </a:r>
            <a:r>
              <a:rPr lang="zh-CN" altLang="zh-CN" dirty="0"/>
              <a:t>约</a:t>
            </a:r>
            <a:r>
              <a:rPr lang="en-US" altLang="zh-CN" dirty="0"/>
              <a:t>15</a:t>
            </a:r>
            <a:r>
              <a:rPr lang="zh-CN" altLang="zh-CN" dirty="0"/>
              <a:t>亿元</a:t>
            </a:r>
            <a:r>
              <a:rPr lang="zh-CN" altLang="zh-CN" dirty="0" smtClean="0"/>
              <a:t>。</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项目背景</a:t>
            </a:r>
          </a:p>
        </p:txBody>
      </p:sp>
      <p:sp>
        <p:nvSpPr>
          <p:cNvPr id="6" name="TextBox 5"/>
          <p:cNvSpPr txBox="1"/>
          <p:nvPr/>
        </p:nvSpPr>
        <p:spPr>
          <a:xfrm>
            <a:off x="683568" y="1417340"/>
            <a:ext cx="6696744" cy="400110"/>
          </a:xfrm>
          <a:prstGeom prst="rect">
            <a:avLst/>
          </a:prstGeom>
          <a:noFill/>
        </p:spPr>
        <p:txBody>
          <a:bodyPr wrap="square" rtlCol="0">
            <a:spAutoFit/>
          </a:bodyPr>
          <a:lstStyle/>
          <a:p>
            <a:r>
              <a:rPr lang="zh-CN" altLang="en-US" u="sng" dirty="0" smtClean="0">
                <a:solidFill>
                  <a:schemeClr val="accent1"/>
                </a:solidFill>
              </a:rPr>
              <a:t>槟榔干果交易滞后，资金周转速度慢，资金需求量增加</a:t>
            </a:r>
            <a:endParaRPr lang="zh-CN" altLang="en-US" u="sng" dirty="0">
              <a:solidFill>
                <a:schemeClr val="accent1"/>
              </a:solidFill>
            </a:endParaRPr>
          </a:p>
        </p:txBody>
      </p:sp>
    </p:spTree>
    <p:extLst>
      <p:ext uri="{BB962C8B-B14F-4D97-AF65-F5344CB8AC3E}">
        <p14:creationId xmlns:p14="http://schemas.microsoft.com/office/powerpoint/2010/main" val="22532833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568" y="1849388"/>
            <a:ext cx="7992888" cy="1886286"/>
          </a:xfrm>
          <a:prstGeom prst="rect">
            <a:avLst/>
          </a:prstGeom>
        </p:spPr>
        <p:txBody>
          <a:bodyPr wrap="square">
            <a:spAutoFit/>
          </a:bodyPr>
          <a:lstStyle/>
          <a:p>
            <a:pPr>
              <a:lnSpc>
                <a:spcPct val="150000"/>
              </a:lnSpc>
            </a:pPr>
            <a:r>
              <a:rPr lang="zh-CN" altLang="zh-CN" dirty="0" smtClean="0"/>
              <a:t>部分</a:t>
            </a:r>
            <a:r>
              <a:rPr lang="zh-CN" altLang="zh-CN" dirty="0"/>
              <a:t>加工规模较大资金实力较强的初加工厂，可以通过担保贷款或者政府授信贷款方式获得资金，万宁市政府联合农行推出槟榔产业信贷，贷款额度共约</a:t>
            </a:r>
            <a:r>
              <a:rPr lang="en-US" altLang="zh-CN" dirty="0"/>
              <a:t>2.2</a:t>
            </a:r>
            <a:r>
              <a:rPr lang="zh-CN" altLang="zh-CN" dirty="0"/>
              <a:t>亿元。大部分的初加工厂只有民间小额信贷的融资渠道，亦或没有融资渠道。</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项目背景</a:t>
            </a:r>
          </a:p>
        </p:txBody>
      </p:sp>
      <p:sp>
        <p:nvSpPr>
          <p:cNvPr id="2" name="TextBox 1"/>
          <p:cNvSpPr txBox="1"/>
          <p:nvPr/>
        </p:nvSpPr>
        <p:spPr>
          <a:xfrm>
            <a:off x="683568" y="1417340"/>
            <a:ext cx="5976664" cy="400110"/>
          </a:xfrm>
          <a:prstGeom prst="rect">
            <a:avLst/>
          </a:prstGeom>
          <a:noFill/>
        </p:spPr>
        <p:txBody>
          <a:bodyPr wrap="square" rtlCol="0">
            <a:spAutoFit/>
          </a:bodyPr>
          <a:lstStyle/>
          <a:p>
            <a:r>
              <a:rPr lang="zh-CN" altLang="zh-CN" u="sng" dirty="0">
                <a:solidFill>
                  <a:schemeClr val="accent1"/>
                </a:solidFill>
              </a:rPr>
              <a:t>初加工厂和槟榔烤户融资渠道</a:t>
            </a:r>
            <a:r>
              <a:rPr lang="zh-CN" altLang="zh-CN" u="sng" dirty="0" smtClean="0">
                <a:solidFill>
                  <a:schemeClr val="accent1"/>
                </a:solidFill>
              </a:rPr>
              <a:t>少</a:t>
            </a:r>
            <a:endParaRPr lang="zh-CN" altLang="en-US" u="sng" dirty="0">
              <a:solidFill>
                <a:schemeClr val="accent1"/>
              </a:solidFill>
            </a:endParaRPr>
          </a:p>
        </p:txBody>
      </p:sp>
    </p:spTree>
    <p:extLst>
      <p:ext uri="{BB962C8B-B14F-4D97-AF65-F5344CB8AC3E}">
        <p14:creationId xmlns:p14="http://schemas.microsoft.com/office/powerpoint/2010/main" val="4551828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568" y="1849388"/>
            <a:ext cx="7992888" cy="1938992"/>
          </a:xfrm>
          <a:prstGeom prst="rect">
            <a:avLst/>
          </a:prstGeom>
        </p:spPr>
        <p:txBody>
          <a:bodyPr wrap="square">
            <a:spAutoFit/>
          </a:bodyPr>
          <a:lstStyle/>
          <a:p>
            <a:pPr>
              <a:lnSpc>
                <a:spcPct val="150000"/>
              </a:lnSpc>
            </a:pPr>
            <a:r>
              <a:rPr lang="zh-CN" altLang="en-US" dirty="0" smtClean="0"/>
              <a:t>槟榔嚼食品产业快速发展，终端市场规模每年近</a:t>
            </a:r>
            <a:r>
              <a:rPr lang="en-US" altLang="zh-CN" dirty="0" smtClean="0"/>
              <a:t>30%</a:t>
            </a:r>
            <a:r>
              <a:rPr lang="zh-CN" altLang="en-US" dirty="0" smtClean="0"/>
              <a:t>的速度增长。海南槟榔作为槟榔嚼食品产业的原材料，种植面积增长缓慢，单位面积产量没有稳定增长，原材料供不应求的趋势逐渐显现。国外槟榔的品质差，产业基础薄弱，短期内无法替代海南槟榔的地位</a:t>
            </a:r>
            <a:r>
              <a:rPr lang="zh-CN" altLang="zh-CN" dirty="0" smtClean="0"/>
              <a:t>。</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项目背景</a:t>
            </a:r>
          </a:p>
        </p:txBody>
      </p:sp>
      <p:sp>
        <p:nvSpPr>
          <p:cNvPr id="2" name="TextBox 1"/>
          <p:cNvSpPr txBox="1"/>
          <p:nvPr/>
        </p:nvSpPr>
        <p:spPr>
          <a:xfrm>
            <a:off x="683568" y="1417340"/>
            <a:ext cx="6336704" cy="400110"/>
          </a:xfrm>
          <a:prstGeom prst="rect">
            <a:avLst/>
          </a:prstGeom>
          <a:noFill/>
        </p:spPr>
        <p:txBody>
          <a:bodyPr wrap="square" rtlCol="0">
            <a:spAutoFit/>
          </a:bodyPr>
          <a:lstStyle/>
          <a:p>
            <a:r>
              <a:rPr lang="zh-CN" altLang="en-US" u="sng" dirty="0" smtClean="0">
                <a:solidFill>
                  <a:schemeClr val="accent1"/>
                </a:solidFill>
              </a:rPr>
              <a:t>海南槟榔资源的稀缺性凸显</a:t>
            </a:r>
            <a:endParaRPr lang="zh-CN" altLang="en-US" u="sng" dirty="0">
              <a:solidFill>
                <a:schemeClr val="accent1"/>
              </a:solidFill>
            </a:endParaRPr>
          </a:p>
        </p:txBody>
      </p:sp>
    </p:spTree>
    <p:extLst>
      <p:ext uri="{BB962C8B-B14F-4D97-AF65-F5344CB8AC3E}">
        <p14:creationId xmlns:p14="http://schemas.microsoft.com/office/powerpoint/2010/main" val="9587012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568" y="1849388"/>
            <a:ext cx="7992888" cy="2862322"/>
          </a:xfrm>
          <a:prstGeom prst="rect">
            <a:avLst/>
          </a:prstGeom>
        </p:spPr>
        <p:txBody>
          <a:bodyPr wrap="square">
            <a:spAutoFit/>
          </a:bodyPr>
          <a:lstStyle/>
          <a:p>
            <a:pPr>
              <a:lnSpc>
                <a:spcPct val="150000"/>
              </a:lnSpc>
            </a:pPr>
            <a:r>
              <a:rPr lang="zh-CN" altLang="en-US" dirty="0" smtClean="0"/>
              <a:t>基于槟榔产业发展态势分析，</a:t>
            </a:r>
            <a:r>
              <a:rPr lang="en-US" altLang="zh-CN" dirty="0" smtClean="0"/>
              <a:t>2017</a:t>
            </a:r>
            <a:r>
              <a:rPr lang="zh-CN" altLang="en-US" dirty="0" smtClean="0"/>
              <a:t>年及未来几年，海南槟榔原材料资源越来越紧俏，深加工企业对原材料的争夺更加激烈，对原材料的掌控影响到终端市场的份额</a:t>
            </a:r>
            <a:r>
              <a:rPr lang="zh-CN" altLang="zh-CN" dirty="0" smtClean="0"/>
              <a:t>。</a:t>
            </a:r>
            <a:r>
              <a:rPr lang="zh-CN" altLang="en-US" dirty="0" smtClean="0"/>
              <a:t>在干果交易环节，今年各大深加工企业未能完成预期的原材料采购计划，</a:t>
            </a:r>
            <a:r>
              <a:rPr lang="en-US" altLang="zh-CN" dirty="0" smtClean="0"/>
              <a:t>2017</a:t>
            </a:r>
            <a:r>
              <a:rPr lang="zh-CN" altLang="en-US" dirty="0" smtClean="0"/>
              <a:t>年将面临原料储备不足的局面，为了维持市场需求，各大深加工企业将尽快出手采购，市场价格看涨，存货需求增加，掌握原材料资源在交易中占据主动。</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项目背景</a:t>
            </a:r>
          </a:p>
        </p:txBody>
      </p:sp>
      <p:sp>
        <p:nvSpPr>
          <p:cNvPr id="2" name="TextBox 1"/>
          <p:cNvSpPr txBox="1"/>
          <p:nvPr/>
        </p:nvSpPr>
        <p:spPr>
          <a:xfrm>
            <a:off x="683568" y="1417340"/>
            <a:ext cx="6984776" cy="400110"/>
          </a:xfrm>
          <a:prstGeom prst="rect">
            <a:avLst/>
          </a:prstGeom>
          <a:noFill/>
        </p:spPr>
        <p:txBody>
          <a:bodyPr wrap="square" rtlCol="0">
            <a:spAutoFit/>
          </a:bodyPr>
          <a:lstStyle/>
          <a:p>
            <a:r>
              <a:rPr lang="zh-CN" altLang="en-US" u="sng" dirty="0" smtClean="0">
                <a:solidFill>
                  <a:schemeClr val="accent1"/>
                </a:solidFill>
              </a:rPr>
              <a:t>把控海南槟榔原材料资源是</a:t>
            </a:r>
            <a:r>
              <a:rPr lang="en-US" altLang="zh-CN" u="sng" dirty="0" smtClean="0">
                <a:solidFill>
                  <a:schemeClr val="accent1"/>
                </a:solidFill>
              </a:rPr>
              <a:t>2017</a:t>
            </a:r>
            <a:r>
              <a:rPr lang="zh-CN" altLang="en-US" u="sng" dirty="0" smtClean="0">
                <a:solidFill>
                  <a:schemeClr val="accent1"/>
                </a:solidFill>
              </a:rPr>
              <a:t>年槟榔干果交易的重中之重</a:t>
            </a:r>
            <a:endParaRPr lang="zh-CN" altLang="en-US" u="sng" dirty="0">
              <a:solidFill>
                <a:schemeClr val="accent1"/>
              </a:solidFill>
            </a:endParaRPr>
          </a:p>
        </p:txBody>
      </p:sp>
    </p:spTree>
    <p:extLst>
      <p:ext uri="{BB962C8B-B14F-4D97-AF65-F5344CB8AC3E}">
        <p14:creationId xmlns:p14="http://schemas.microsoft.com/office/powerpoint/2010/main" val="14116023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568" y="1849388"/>
            <a:ext cx="7992888" cy="1424621"/>
          </a:xfrm>
          <a:prstGeom prst="rect">
            <a:avLst/>
          </a:prstGeom>
        </p:spPr>
        <p:txBody>
          <a:bodyPr wrap="square">
            <a:spAutoFit/>
          </a:bodyPr>
          <a:lstStyle/>
          <a:p>
            <a:pPr>
              <a:lnSpc>
                <a:spcPct val="150000"/>
              </a:lnSpc>
            </a:pPr>
            <a:r>
              <a:rPr lang="zh-CN" altLang="zh-CN" dirty="0"/>
              <a:t>槟榔初加工厂或者槟榔干果交易商将符合某种质量标准的槟榔干果存入指定仓库作为质押物，以槟榔干果价值作为担保从金融机构或专项基金处获得贷款的融资方式。</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项目简介</a:t>
            </a:r>
            <a:endParaRPr lang="zh-CN" altLang="en-US" sz="2800" b="1" dirty="0">
              <a:solidFill>
                <a:schemeClr val="accent6">
                  <a:lumMod val="75000"/>
                </a:schemeClr>
              </a:solidFill>
            </a:endParaRPr>
          </a:p>
        </p:txBody>
      </p:sp>
      <p:sp>
        <p:nvSpPr>
          <p:cNvPr id="2" name="TextBox 1"/>
          <p:cNvSpPr txBox="1"/>
          <p:nvPr/>
        </p:nvSpPr>
        <p:spPr>
          <a:xfrm>
            <a:off x="683568" y="1417340"/>
            <a:ext cx="6984776" cy="400110"/>
          </a:xfrm>
          <a:prstGeom prst="rect">
            <a:avLst/>
          </a:prstGeom>
          <a:noFill/>
        </p:spPr>
        <p:txBody>
          <a:bodyPr wrap="square" rtlCol="0">
            <a:spAutoFit/>
          </a:bodyPr>
          <a:lstStyle/>
          <a:p>
            <a:r>
              <a:rPr lang="zh-CN" altLang="zh-CN" u="sng" dirty="0">
                <a:solidFill>
                  <a:schemeClr val="accent1"/>
                </a:solidFill>
              </a:rPr>
              <a:t>槟榔干果存货质押融资</a:t>
            </a:r>
            <a:endParaRPr lang="zh-CN" altLang="en-US" u="sng" dirty="0">
              <a:solidFill>
                <a:schemeClr val="accent1"/>
              </a:solidFill>
            </a:endParaRPr>
          </a:p>
        </p:txBody>
      </p:sp>
    </p:spTree>
    <p:extLst>
      <p:ext uri="{BB962C8B-B14F-4D97-AF65-F5344CB8AC3E}">
        <p14:creationId xmlns:p14="http://schemas.microsoft.com/office/powerpoint/2010/main" val="16431063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568" y="1561356"/>
            <a:ext cx="7992888" cy="3323987"/>
          </a:xfrm>
          <a:prstGeom prst="rect">
            <a:avLst/>
          </a:prstGeom>
        </p:spPr>
        <p:txBody>
          <a:bodyPr wrap="square">
            <a:spAutoFit/>
          </a:bodyPr>
          <a:lstStyle/>
          <a:p>
            <a:pPr>
              <a:lnSpc>
                <a:spcPct val="150000"/>
              </a:lnSpc>
            </a:pPr>
            <a:r>
              <a:rPr lang="zh-CN" altLang="en-US" dirty="0" smtClean="0"/>
              <a:t>融通仓</a:t>
            </a:r>
            <a:r>
              <a:rPr lang="zh-CN" altLang="zh-CN" dirty="0" smtClean="0"/>
              <a:t>一</a:t>
            </a:r>
            <a:r>
              <a:rPr lang="zh-CN" altLang="zh-CN" dirty="0"/>
              <a:t>种常见的存货质押融资模式，</a:t>
            </a:r>
            <a:r>
              <a:rPr lang="en-US" altLang="zh-CN" dirty="0"/>
              <a:t> “</a:t>
            </a:r>
            <a:r>
              <a:rPr lang="zh-CN" altLang="zh-CN" dirty="0"/>
              <a:t>融</a:t>
            </a:r>
            <a:r>
              <a:rPr lang="en-US" altLang="zh-CN" dirty="0"/>
              <a:t>”</a:t>
            </a:r>
            <a:r>
              <a:rPr lang="zh-CN" altLang="zh-CN" dirty="0"/>
              <a:t>即指金融，</a:t>
            </a:r>
            <a:r>
              <a:rPr lang="en-US" altLang="zh-CN" dirty="0"/>
              <a:t>“</a:t>
            </a:r>
            <a:r>
              <a:rPr lang="zh-CN" altLang="zh-CN" dirty="0"/>
              <a:t>通</a:t>
            </a:r>
            <a:r>
              <a:rPr lang="en-US" altLang="zh-CN" dirty="0"/>
              <a:t>”</a:t>
            </a:r>
            <a:r>
              <a:rPr lang="zh-CN" altLang="zh-CN" dirty="0"/>
              <a:t>指物资的流通，</a:t>
            </a:r>
            <a:r>
              <a:rPr lang="en-US" altLang="zh-CN" dirty="0"/>
              <a:t>“</a:t>
            </a:r>
            <a:r>
              <a:rPr lang="zh-CN" altLang="zh-CN" dirty="0"/>
              <a:t>仓</a:t>
            </a:r>
            <a:r>
              <a:rPr lang="en-US" altLang="zh-CN" dirty="0"/>
              <a:t>”</a:t>
            </a:r>
            <a:r>
              <a:rPr lang="zh-CN" altLang="zh-CN" dirty="0"/>
              <a:t>则是指物流的仓储。客户（资金需求方）将存放于第三方物流企业开设的仓库中</a:t>
            </a:r>
            <a:r>
              <a:rPr lang="zh-CN" altLang="zh-CN" dirty="0" smtClean="0"/>
              <a:t>的</a:t>
            </a:r>
            <a:r>
              <a:rPr lang="zh-CN" altLang="en-US" dirty="0" smtClean="0"/>
              <a:t>槟榔干果作</a:t>
            </a:r>
            <a:r>
              <a:rPr lang="zh-CN" altLang="zh-CN" dirty="0" smtClean="0"/>
              <a:t>为</a:t>
            </a:r>
            <a:r>
              <a:rPr lang="zh-CN" altLang="zh-CN" dirty="0"/>
              <a:t>担保，银行再给予借款企业贷款，设置一个库存界限，借款企业在生产过程和销售过程中以款或者以货易货，保证仓库的最低库存界限。物流企业除了提供仓储场地之外，还要提供货物运输、价值评估，货物流动的监管、存货的保管等服务。</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项目简介</a:t>
            </a:r>
            <a:endParaRPr lang="zh-CN" altLang="en-US" sz="2800" b="1" dirty="0">
              <a:solidFill>
                <a:schemeClr val="accent6">
                  <a:lumMod val="75000"/>
                </a:schemeClr>
              </a:solidFill>
            </a:endParaRPr>
          </a:p>
        </p:txBody>
      </p:sp>
      <p:sp>
        <p:nvSpPr>
          <p:cNvPr id="2" name="TextBox 1"/>
          <p:cNvSpPr txBox="1"/>
          <p:nvPr/>
        </p:nvSpPr>
        <p:spPr>
          <a:xfrm>
            <a:off x="683568" y="1129308"/>
            <a:ext cx="6984776" cy="400110"/>
          </a:xfrm>
          <a:prstGeom prst="rect">
            <a:avLst/>
          </a:prstGeom>
          <a:noFill/>
        </p:spPr>
        <p:txBody>
          <a:bodyPr wrap="square" rtlCol="0">
            <a:spAutoFit/>
          </a:bodyPr>
          <a:lstStyle/>
          <a:p>
            <a:r>
              <a:rPr lang="zh-CN" altLang="zh-CN" u="sng" dirty="0">
                <a:solidFill>
                  <a:schemeClr val="accent1"/>
                </a:solidFill>
              </a:rPr>
              <a:t>槟榔</a:t>
            </a:r>
            <a:r>
              <a:rPr lang="zh-CN" altLang="zh-CN" u="sng" dirty="0" smtClean="0">
                <a:solidFill>
                  <a:schemeClr val="accent1"/>
                </a:solidFill>
              </a:rPr>
              <a:t>干果</a:t>
            </a:r>
            <a:r>
              <a:rPr lang="zh-CN" altLang="en-US" u="sng" dirty="0" smtClean="0">
                <a:solidFill>
                  <a:schemeClr val="accent1"/>
                </a:solidFill>
              </a:rPr>
              <a:t>融通仓项目</a:t>
            </a:r>
            <a:endParaRPr lang="zh-CN" altLang="en-US" u="sng" dirty="0">
              <a:solidFill>
                <a:schemeClr val="accent1"/>
              </a:solidFill>
            </a:endParaRPr>
          </a:p>
        </p:txBody>
      </p:sp>
    </p:spTree>
    <p:extLst>
      <p:ext uri="{BB962C8B-B14F-4D97-AF65-F5344CB8AC3E}">
        <p14:creationId xmlns:p14="http://schemas.microsoft.com/office/powerpoint/2010/main" val="10135140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建立槟榔种植管理技术体系</a:t>
            </a:r>
            <a:endParaRPr lang="zh-CN" altLang="en-US" sz="2800" b="1" dirty="0">
              <a:solidFill>
                <a:schemeClr val="accent6">
                  <a:lumMod val="75000"/>
                </a:schemeClr>
              </a:solidFill>
            </a:endParaRPr>
          </a:p>
        </p:txBody>
      </p:sp>
      <p:sp>
        <p:nvSpPr>
          <p:cNvPr id="6" name="矩形 5"/>
          <p:cNvSpPr/>
          <p:nvPr/>
        </p:nvSpPr>
        <p:spPr>
          <a:xfrm>
            <a:off x="827584" y="1129308"/>
            <a:ext cx="4824536" cy="1938992"/>
          </a:xfrm>
          <a:prstGeom prst="rect">
            <a:avLst/>
          </a:prstGeom>
        </p:spPr>
        <p:txBody>
          <a:bodyPr wrap="square">
            <a:spAutoFit/>
          </a:bodyPr>
          <a:lstStyle/>
          <a:p>
            <a:pPr>
              <a:lnSpc>
                <a:spcPct val="150000"/>
              </a:lnSpc>
            </a:pPr>
            <a:r>
              <a:rPr lang="zh-CN" altLang="en-US" dirty="0" smtClean="0"/>
              <a:t>联合</a:t>
            </a:r>
            <a:r>
              <a:rPr lang="zh-CN" altLang="zh-CN" dirty="0" smtClean="0"/>
              <a:t>中国</a:t>
            </a:r>
            <a:r>
              <a:rPr lang="zh-CN" altLang="zh-CN" dirty="0"/>
              <a:t>热带农业科学院</a:t>
            </a:r>
            <a:r>
              <a:rPr lang="zh-CN" altLang="zh-CN" dirty="0" smtClean="0"/>
              <a:t>热，</a:t>
            </a:r>
            <a:r>
              <a:rPr lang="zh-CN" altLang="en-US" dirty="0"/>
              <a:t>围绕槟榔种苗优化、产期调控、病虫害防治、保花保果、高产栽培、槟榔鲜果品质提升等研究领域，构建槟榔产业技术体系</a:t>
            </a:r>
            <a:r>
              <a:rPr lang="zh-CN" altLang="zh-CN" dirty="0" smtClean="0"/>
              <a:t>。</a:t>
            </a:r>
            <a:endParaRPr lang="zh-CN" altLang="en-US" dirty="0"/>
          </a:p>
        </p:txBody>
      </p:sp>
      <p:pic>
        <p:nvPicPr>
          <p:cNvPr id="5122" name="Picture 2" descr="C:\Users\Administrator\Desktop\11.jpg"/>
          <p:cNvPicPr>
            <a:picLocks noChangeAspect="1" noChangeArrowheads="1"/>
          </p:cNvPicPr>
          <p:nvPr/>
        </p:nvPicPr>
        <p:blipFill rotWithShape="1">
          <a:blip r:embed="rId3">
            <a:extLst>
              <a:ext uri="{28A0092B-C50C-407E-A947-70E740481C1C}">
                <a14:useLocalDpi xmlns:a14="http://schemas.microsoft.com/office/drawing/2010/main" val="0"/>
              </a:ext>
            </a:extLst>
          </a:blip>
          <a:srcRect t="4201" b="5385"/>
          <a:stretch/>
        </p:blipFill>
        <p:spPr bwMode="auto">
          <a:xfrm>
            <a:off x="3180184" y="3217540"/>
            <a:ext cx="3048000" cy="2231923"/>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Administrator\Desktop\2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913284"/>
            <a:ext cx="3024336" cy="403244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Administrator\Desktop\33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16" y="3733892"/>
            <a:ext cx="2621324" cy="1744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9488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3"/>
          <p:cNvSpPr>
            <a:spLocks noChangeArrowheads="1"/>
          </p:cNvSpPr>
          <p:nvPr/>
        </p:nvSpPr>
        <p:spPr bwMode="auto">
          <a:xfrm>
            <a:off x="2547665" y="1411189"/>
            <a:ext cx="3554413" cy="3552825"/>
          </a:xfrm>
          <a:prstGeom prst="ellipse">
            <a:avLst/>
          </a:prstGeom>
          <a:gradFill rotWithShape="1">
            <a:gsLst>
              <a:gs pos="0">
                <a:srgbClr val="E6E6E6"/>
              </a:gs>
              <a:gs pos="14999">
                <a:srgbClr val="7D8496"/>
              </a:gs>
              <a:gs pos="53000">
                <a:srgbClr val="E6E6E6"/>
              </a:gs>
              <a:gs pos="67999">
                <a:srgbClr val="7D8496"/>
              </a:gs>
              <a:gs pos="92999">
                <a:srgbClr val="E6E6E6"/>
              </a:gs>
              <a:gs pos="100000">
                <a:srgbClr val="FFFFFF"/>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sp>
        <p:nvSpPr>
          <p:cNvPr id="4" name="Oval 4"/>
          <p:cNvSpPr>
            <a:spLocks noChangeArrowheads="1"/>
          </p:cNvSpPr>
          <p:nvPr/>
        </p:nvSpPr>
        <p:spPr bwMode="auto">
          <a:xfrm>
            <a:off x="3017565" y="1866801"/>
            <a:ext cx="2609850" cy="2606675"/>
          </a:xfrm>
          <a:prstGeom prst="ellipse">
            <a:avLst/>
          </a:prstGeom>
          <a:gradFill rotWithShape="1">
            <a:gsLst>
              <a:gs pos="0">
                <a:srgbClr val="FFFFFF"/>
              </a:gs>
              <a:gs pos="50000">
                <a:srgbClr val="A1A1A1"/>
              </a:gs>
              <a:gs pos="100000">
                <a:srgbClr val="FFFFFF"/>
              </a:gs>
            </a:gsLst>
            <a:lin ang="18900000" scaled="1"/>
          </a:gradFill>
          <a:ln>
            <a:noFill/>
          </a:ln>
          <a:effectLst>
            <a:prstShdw prst="shdw17" dist="17961" dir="2700000">
              <a:srgbClr val="999999"/>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sp>
        <p:nvSpPr>
          <p:cNvPr id="5" name="Text Box 5"/>
          <p:cNvSpPr txBox="1">
            <a:spLocks noChangeArrowheads="1"/>
          </p:cNvSpPr>
          <p:nvPr/>
        </p:nvSpPr>
        <p:spPr bwMode="auto">
          <a:xfrm>
            <a:off x="3182665" y="2952875"/>
            <a:ext cx="2317750"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7FAA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zh-CN" altLang="en-US" sz="2400" b="1" dirty="0" smtClean="0">
                <a:solidFill>
                  <a:srgbClr val="080808"/>
                </a:solidFill>
                <a:effectLst>
                  <a:outerShdw blurRad="38100" dist="38100" dir="2700000" algn="tl">
                    <a:srgbClr val="C0C0C0"/>
                  </a:outerShdw>
                </a:effectLst>
                <a:ea typeface="宋体" pitchFamily="2" charset="-122"/>
              </a:rPr>
              <a:t>融通仓项目</a:t>
            </a:r>
            <a:endParaRPr lang="en-US" altLang="zh-CN" sz="2400" b="1" dirty="0">
              <a:solidFill>
                <a:srgbClr val="080808"/>
              </a:solidFill>
              <a:effectLst>
                <a:outerShdw blurRad="38100" dist="38100" dir="2700000" algn="tl">
                  <a:srgbClr val="C0C0C0"/>
                </a:outerShdw>
              </a:effectLst>
              <a:ea typeface="宋体" pitchFamily="2" charset="-122"/>
            </a:endParaRPr>
          </a:p>
        </p:txBody>
      </p:sp>
      <p:sp>
        <p:nvSpPr>
          <p:cNvPr id="6" name="Text Box 6"/>
          <p:cNvSpPr txBox="1">
            <a:spLocks noChangeArrowheads="1"/>
          </p:cNvSpPr>
          <p:nvPr/>
        </p:nvSpPr>
        <p:spPr bwMode="auto">
          <a:xfrm>
            <a:off x="4919390" y="841276"/>
            <a:ext cx="20228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400" b="1" dirty="0" smtClean="0">
                <a:solidFill>
                  <a:srgbClr val="080808"/>
                </a:solidFill>
                <a:ea typeface="宋体" pitchFamily="2" charset="-122"/>
              </a:rPr>
              <a:t>以货权质押的方式获得贷款，并支付监管费用</a:t>
            </a:r>
            <a:endParaRPr lang="en-US" altLang="zh-CN" sz="1400" b="1" dirty="0">
              <a:solidFill>
                <a:srgbClr val="080808"/>
              </a:solidFill>
              <a:ea typeface="宋体" pitchFamily="2" charset="-122"/>
            </a:endParaRPr>
          </a:p>
        </p:txBody>
      </p:sp>
      <p:sp>
        <p:nvSpPr>
          <p:cNvPr id="7" name="Text Box 7"/>
          <p:cNvSpPr txBox="1">
            <a:spLocks noChangeArrowheads="1"/>
          </p:cNvSpPr>
          <p:nvPr/>
        </p:nvSpPr>
        <p:spPr bwMode="auto">
          <a:xfrm>
            <a:off x="1331640" y="4386164"/>
            <a:ext cx="121602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400" b="1" dirty="0" smtClean="0">
                <a:solidFill>
                  <a:srgbClr val="080808"/>
                </a:solidFill>
                <a:ea typeface="宋体" pitchFamily="2" charset="-122"/>
              </a:rPr>
              <a:t>资金提供者</a:t>
            </a:r>
            <a:endParaRPr lang="en-US" altLang="zh-CN" sz="1400" b="1" dirty="0">
              <a:solidFill>
                <a:srgbClr val="080808"/>
              </a:solidFill>
              <a:ea typeface="宋体" pitchFamily="2" charset="-122"/>
            </a:endParaRPr>
          </a:p>
        </p:txBody>
      </p:sp>
      <p:sp>
        <p:nvSpPr>
          <p:cNvPr id="8" name="Text Box 8"/>
          <p:cNvSpPr txBox="1">
            <a:spLocks noChangeArrowheads="1"/>
          </p:cNvSpPr>
          <p:nvPr/>
        </p:nvSpPr>
        <p:spPr bwMode="auto">
          <a:xfrm>
            <a:off x="6221140" y="4105003"/>
            <a:ext cx="14421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zh-CN" altLang="en-US" sz="1400" b="1" dirty="0" smtClean="0">
                <a:solidFill>
                  <a:srgbClr val="080808"/>
                </a:solidFill>
                <a:ea typeface="宋体" pitchFamily="2" charset="-122"/>
              </a:rPr>
              <a:t>质押监管和提供仓储物流服务</a:t>
            </a:r>
            <a:endParaRPr lang="en-US" altLang="zh-CN" sz="1400" b="1" dirty="0">
              <a:solidFill>
                <a:srgbClr val="080808"/>
              </a:solidFill>
              <a:ea typeface="宋体" pitchFamily="2" charset="-122"/>
            </a:endParaRPr>
          </a:p>
        </p:txBody>
      </p:sp>
      <p:grpSp>
        <p:nvGrpSpPr>
          <p:cNvPr id="9" name="Group 9"/>
          <p:cNvGrpSpPr>
            <a:grpSpLocks/>
          </p:cNvGrpSpPr>
          <p:nvPr/>
        </p:nvGrpSpPr>
        <p:grpSpPr bwMode="auto">
          <a:xfrm>
            <a:off x="3603353" y="960339"/>
            <a:ext cx="1392237" cy="1374775"/>
            <a:chOff x="0" y="0"/>
            <a:chExt cx="751" cy="741"/>
          </a:xfrm>
        </p:grpSpPr>
        <p:sp>
          <p:nvSpPr>
            <p:cNvPr id="10" name="Oval 10"/>
            <p:cNvSpPr>
              <a:spLocks noChangeArrowheads="1"/>
            </p:cNvSpPr>
            <p:nvPr/>
          </p:nvSpPr>
          <p:spPr bwMode="auto">
            <a:xfrm>
              <a:off x="20" y="32"/>
              <a:ext cx="716" cy="709"/>
            </a:xfrm>
            <a:prstGeom prst="ellipse">
              <a:avLst/>
            </a:prstGeom>
            <a:gradFill rotWithShape="1">
              <a:gsLst>
                <a:gs pos="0">
                  <a:schemeClr val="accent1"/>
                </a:gs>
                <a:gs pos="100000">
                  <a:srgbClr val="294011"/>
                </a:gs>
              </a:gsLst>
              <a:lin ang="5400000" scaled="1"/>
            </a:gradFill>
            <a:ln w="38100" cmpd="sng">
              <a:solidFill>
                <a:srgbClr val="F8F8F8">
                  <a:alpha val="78999"/>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pic>
          <p:nvPicPr>
            <p:cNvPr id="11" name="Picture 11"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12"/>
          <p:cNvSpPr>
            <a:spLocks noChangeArrowheads="1"/>
          </p:cNvSpPr>
          <p:nvPr/>
        </p:nvSpPr>
        <p:spPr bwMode="auto">
          <a:xfrm>
            <a:off x="3630340" y="1544653"/>
            <a:ext cx="1377950"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7FAA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2000" b="1" dirty="0" smtClean="0">
                <a:solidFill>
                  <a:srgbClr val="F8F8F8"/>
                </a:solidFill>
                <a:ea typeface="宋体" pitchFamily="2" charset="-122"/>
              </a:rPr>
              <a:t>借款企业</a:t>
            </a:r>
            <a:endParaRPr lang="en-US" altLang="zh-CN" sz="2000" b="1" dirty="0">
              <a:solidFill>
                <a:srgbClr val="F8F8F8"/>
              </a:solidFill>
              <a:ea typeface="宋体" pitchFamily="2" charset="-122"/>
            </a:endParaRPr>
          </a:p>
        </p:txBody>
      </p:sp>
      <p:grpSp>
        <p:nvGrpSpPr>
          <p:cNvPr id="13" name="Group 13"/>
          <p:cNvGrpSpPr>
            <a:grpSpLocks/>
          </p:cNvGrpSpPr>
          <p:nvPr/>
        </p:nvGrpSpPr>
        <p:grpSpPr bwMode="auto">
          <a:xfrm>
            <a:off x="2368278" y="3252689"/>
            <a:ext cx="1393825" cy="1374775"/>
            <a:chOff x="0" y="0"/>
            <a:chExt cx="751" cy="741"/>
          </a:xfrm>
        </p:grpSpPr>
        <p:sp>
          <p:nvSpPr>
            <p:cNvPr id="14" name="Oval 14"/>
            <p:cNvSpPr>
              <a:spLocks noChangeArrowheads="1"/>
            </p:cNvSpPr>
            <p:nvPr/>
          </p:nvSpPr>
          <p:spPr bwMode="auto">
            <a:xfrm>
              <a:off x="20" y="32"/>
              <a:ext cx="716" cy="709"/>
            </a:xfrm>
            <a:prstGeom prst="ellipse">
              <a:avLst/>
            </a:prstGeom>
            <a:gradFill rotWithShape="1">
              <a:gsLst>
                <a:gs pos="0">
                  <a:schemeClr val="accent2"/>
                </a:gs>
                <a:gs pos="100000">
                  <a:srgbClr val="1A2C43"/>
                </a:gs>
              </a:gsLst>
              <a:lin ang="5400000" scaled="1"/>
            </a:gradFill>
            <a:ln w="38100" cmpd="sng">
              <a:solidFill>
                <a:srgbClr val="F8F8F8">
                  <a:alpha val="78999"/>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pic>
          <p:nvPicPr>
            <p:cNvPr id="15" name="Picture 15"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6"/>
          <p:cNvSpPr>
            <a:spLocks noChangeArrowheads="1"/>
          </p:cNvSpPr>
          <p:nvPr/>
        </p:nvSpPr>
        <p:spPr bwMode="auto">
          <a:xfrm>
            <a:off x="2384153" y="3848909"/>
            <a:ext cx="1377950"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7FAA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2000" b="1" dirty="0" smtClean="0">
                <a:solidFill>
                  <a:srgbClr val="F8F8F8"/>
                </a:solidFill>
                <a:ea typeface="宋体" pitchFamily="2" charset="-122"/>
              </a:rPr>
              <a:t>商业银行</a:t>
            </a:r>
            <a:endParaRPr lang="en-US" altLang="zh-CN" sz="2000" b="1" dirty="0">
              <a:solidFill>
                <a:srgbClr val="F8F8F8"/>
              </a:solidFill>
              <a:ea typeface="宋体" pitchFamily="2" charset="-122"/>
            </a:endParaRPr>
          </a:p>
        </p:txBody>
      </p:sp>
      <p:grpSp>
        <p:nvGrpSpPr>
          <p:cNvPr id="17" name="Group 17"/>
          <p:cNvGrpSpPr>
            <a:grpSpLocks/>
          </p:cNvGrpSpPr>
          <p:nvPr/>
        </p:nvGrpSpPr>
        <p:grpSpPr bwMode="auto">
          <a:xfrm>
            <a:off x="4846365" y="3300314"/>
            <a:ext cx="1393825" cy="1374775"/>
            <a:chOff x="0" y="0"/>
            <a:chExt cx="751" cy="741"/>
          </a:xfrm>
        </p:grpSpPr>
        <p:sp>
          <p:nvSpPr>
            <p:cNvPr id="18" name="Oval 18"/>
            <p:cNvSpPr>
              <a:spLocks noChangeArrowheads="1"/>
            </p:cNvSpPr>
            <p:nvPr/>
          </p:nvSpPr>
          <p:spPr bwMode="auto">
            <a:xfrm>
              <a:off x="20" y="32"/>
              <a:ext cx="716" cy="709"/>
            </a:xfrm>
            <a:prstGeom prst="ellipse">
              <a:avLst/>
            </a:prstGeom>
            <a:gradFill rotWithShape="1">
              <a:gsLst>
                <a:gs pos="0">
                  <a:schemeClr val="hlink"/>
                </a:gs>
                <a:gs pos="100000">
                  <a:srgbClr val="471E27"/>
                </a:gs>
              </a:gsLst>
              <a:lin ang="5400000" scaled="1"/>
            </a:gradFill>
            <a:ln w="38100" cmpd="sng">
              <a:solidFill>
                <a:srgbClr val="F8F8F8">
                  <a:alpha val="78999"/>
                </a:srgbClr>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zh-CN" altLang="en-US">
                <a:ea typeface="宋体" pitchFamily="2" charset="-122"/>
              </a:endParaRPr>
            </a:p>
          </p:txBody>
        </p:sp>
        <p:pic>
          <p:nvPicPr>
            <p:cNvPr id="19" name="Picture 19" descr="cir_lighteffect0"/>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a:stretch>
              <a:fillRect/>
            </a:stretch>
          </p:blipFill>
          <p:spPr bwMode="auto">
            <a:xfrm>
              <a:off x="0" y="0"/>
              <a:ext cx="751"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20"/>
          <p:cNvSpPr>
            <a:spLocks noChangeArrowheads="1"/>
          </p:cNvSpPr>
          <p:nvPr/>
        </p:nvSpPr>
        <p:spPr bwMode="auto">
          <a:xfrm>
            <a:off x="4919390" y="3848909"/>
            <a:ext cx="1292960" cy="400110"/>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7FAADF"/>
                    </a:gs>
                  </a:gsLst>
                  <a:lin ang="5400000" scaled="1"/>
                </a:gra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zh-CN" altLang="en-US" sz="2000" b="1" dirty="0">
                <a:solidFill>
                  <a:srgbClr val="F8F8F8"/>
                </a:solidFill>
                <a:ea typeface="宋体" pitchFamily="2" charset="-122"/>
              </a:rPr>
              <a:t> </a:t>
            </a:r>
            <a:r>
              <a:rPr lang="zh-CN" altLang="en-US" sz="2000" b="1" dirty="0" smtClean="0">
                <a:solidFill>
                  <a:srgbClr val="F8F8F8"/>
                </a:solidFill>
                <a:ea typeface="宋体" pitchFamily="2" charset="-122"/>
              </a:rPr>
              <a:t>服务平台</a:t>
            </a:r>
            <a:endParaRPr lang="en-US" altLang="zh-CN" sz="2000" b="1" dirty="0">
              <a:solidFill>
                <a:srgbClr val="F8F8F8"/>
              </a:solidFill>
              <a:ea typeface="宋体" pitchFamily="2" charset="-122"/>
            </a:endParaRPr>
          </a:p>
        </p:txBody>
      </p:sp>
      <p:pic>
        <p:nvPicPr>
          <p:cNvPr id="21" name="Picture 2" descr="C:\Users\Administrato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接连接符 21"/>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项目简介</a:t>
            </a:r>
            <a:endParaRPr lang="zh-CN" altLang="en-US" sz="2800" b="1" dirty="0">
              <a:solidFill>
                <a:schemeClr val="accent6">
                  <a:lumMod val="75000"/>
                </a:schemeClr>
              </a:solidFill>
            </a:endParaRPr>
          </a:p>
        </p:txBody>
      </p:sp>
    </p:spTree>
    <p:extLst>
      <p:ext uri="{BB962C8B-B14F-4D97-AF65-F5344CB8AC3E}">
        <p14:creationId xmlns:p14="http://schemas.microsoft.com/office/powerpoint/2010/main" val="299597440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568" y="1849388"/>
            <a:ext cx="7992888" cy="3323987"/>
          </a:xfrm>
          <a:prstGeom prst="rect">
            <a:avLst/>
          </a:prstGeom>
        </p:spPr>
        <p:txBody>
          <a:bodyPr wrap="square">
            <a:spAutoFit/>
          </a:bodyPr>
          <a:lstStyle/>
          <a:p>
            <a:pPr>
              <a:lnSpc>
                <a:spcPct val="150000"/>
              </a:lnSpc>
            </a:pPr>
            <a:r>
              <a:rPr lang="zh-CN" altLang="zh-CN" dirty="0"/>
              <a:t>具备槟榔干果验货、甄选、包装、装卸、仓储（冷库和普通仓库）、运输等场地和设施，按照国家规定拥有从事以上业务的资质，掌握市场信息动态监测数据以评估槟榔干果存货价值及风险管理，拥有产业上下游丰富的资源和产业内较大影响力（包括上游槟榔初加工厂和干果收购商的客户资源和下游深加工企业），拥有开展以上各项业务的专业团队和管理人员</a:t>
            </a:r>
            <a:r>
              <a:rPr lang="zh-CN" altLang="zh-CN" dirty="0" smtClean="0"/>
              <a:t>。</a:t>
            </a:r>
            <a:r>
              <a:rPr lang="zh-CN" altLang="en-US" dirty="0" smtClean="0"/>
              <a:t>主导本项目的开展，获得仓储、物流的服务费用，</a:t>
            </a:r>
            <a:r>
              <a:rPr lang="zh-CN" altLang="en-US" dirty="0"/>
              <a:t>依托与需求方的良好关系，</a:t>
            </a:r>
            <a:r>
              <a:rPr lang="zh-CN" altLang="en-US" dirty="0" smtClean="0"/>
              <a:t>得到干果交易差价收益。</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项目参与主体的作用及获利</a:t>
            </a:r>
            <a:endParaRPr lang="zh-CN" altLang="en-US" sz="2800" b="1" dirty="0">
              <a:solidFill>
                <a:schemeClr val="accent6">
                  <a:lumMod val="75000"/>
                </a:schemeClr>
              </a:solidFill>
            </a:endParaRPr>
          </a:p>
        </p:txBody>
      </p:sp>
      <p:sp>
        <p:nvSpPr>
          <p:cNvPr id="2" name="TextBox 1"/>
          <p:cNvSpPr txBox="1"/>
          <p:nvPr/>
        </p:nvSpPr>
        <p:spPr>
          <a:xfrm>
            <a:off x="683568" y="1417340"/>
            <a:ext cx="6984776" cy="400110"/>
          </a:xfrm>
          <a:prstGeom prst="rect">
            <a:avLst/>
          </a:prstGeom>
          <a:noFill/>
        </p:spPr>
        <p:txBody>
          <a:bodyPr wrap="square" rtlCol="0">
            <a:spAutoFit/>
          </a:bodyPr>
          <a:lstStyle/>
          <a:p>
            <a:r>
              <a:rPr lang="zh-CN" altLang="en-US" u="sng" dirty="0" smtClean="0">
                <a:solidFill>
                  <a:schemeClr val="accent1"/>
                </a:solidFill>
              </a:rPr>
              <a:t>第三方服务平台</a:t>
            </a:r>
            <a:endParaRPr lang="zh-CN" altLang="en-US" u="sng" dirty="0">
              <a:solidFill>
                <a:schemeClr val="accent1"/>
              </a:solidFill>
            </a:endParaRPr>
          </a:p>
        </p:txBody>
      </p:sp>
    </p:spTree>
    <p:extLst>
      <p:ext uri="{BB962C8B-B14F-4D97-AF65-F5344CB8AC3E}">
        <p14:creationId xmlns:p14="http://schemas.microsoft.com/office/powerpoint/2010/main" val="176675591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568" y="1849388"/>
            <a:ext cx="7992888" cy="2400657"/>
          </a:xfrm>
          <a:prstGeom prst="rect">
            <a:avLst/>
          </a:prstGeom>
        </p:spPr>
        <p:txBody>
          <a:bodyPr wrap="square">
            <a:spAutoFit/>
          </a:bodyPr>
          <a:lstStyle/>
          <a:p>
            <a:pPr>
              <a:lnSpc>
                <a:spcPct val="150000"/>
              </a:lnSpc>
            </a:pPr>
            <a:r>
              <a:rPr lang="zh-CN" altLang="zh-CN" dirty="0"/>
              <a:t>资金提供方，主要是海南的银行，尤其注重农业贷款和政策性支农贷款的银行</a:t>
            </a:r>
            <a:r>
              <a:rPr lang="zh-CN" altLang="zh-CN" dirty="0" smtClean="0"/>
              <a:t>。</a:t>
            </a:r>
            <a:r>
              <a:rPr lang="zh-CN" altLang="en-US" dirty="0" smtClean="0"/>
              <a:t>与槟榔产业第三方服务平台建立战略合作，</a:t>
            </a:r>
            <a:r>
              <a:rPr lang="zh-CN" altLang="zh-CN" dirty="0" smtClean="0"/>
              <a:t>以</a:t>
            </a:r>
            <a:r>
              <a:rPr lang="zh-CN" altLang="zh-CN" dirty="0"/>
              <a:t>存放于第三方服务平台的冷库中的槟榔干果作为质押</a:t>
            </a:r>
            <a:r>
              <a:rPr lang="zh-CN" altLang="zh-CN" dirty="0" smtClean="0"/>
              <a:t>物</a:t>
            </a:r>
            <a:r>
              <a:rPr lang="zh-CN" altLang="en-US" dirty="0" smtClean="0"/>
              <a:t>发放贷款</a:t>
            </a:r>
            <a:r>
              <a:rPr lang="zh-CN" altLang="zh-CN" dirty="0" smtClean="0"/>
              <a:t>，</a:t>
            </a:r>
            <a:r>
              <a:rPr lang="zh-CN" altLang="en-US" dirty="0" smtClean="0"/>
              <a:t>在第三方服务平台的协助下做好贷款风险管理，获得贷款利息，并以</a:t>
            </a:r>
            <a:r>
              <a:rPr lang="zh-CN" altLang="en-US" dirty="0"/>
              <a:t>本项目开展为契机，推动与湖南深加工方的合作</a:t>
            </a:r>
            <a:r>
              <a:rPr lang="zh-CN" altLang="zh-CN" dirty="0" smtClean="0"/>
              <a:t>。</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a:t>
            </a:r>
            <a:r>
              <a:rPr lang="zh-CN" altLang="en-US" sz="2800" b="1" dirty="0">
                <a:solidFill>
                  <a:schemeClr val="accent6">
                    <a:lumMod val="75000"/>
                  </a:schemeClr>
                </a:solidFill>
              </a:rPr>
              <a:t>参与主体的作用及</a:t>
            </a:r>
            <a:r>
              <a:rPr lang="zh-CN" altLang="en-US" sz="2800" b="1" dirty="0" smtClean="0">
                <a:solidFill>
                  <a:schemeClr val="accent6">
                    <a:lumMod val="75000"/>
                  </a:schemeClr>
                </a:solidFill>
              </a:rPr>
              <a:t>获利</a:t>
            </a:r>
            <a:endParaRPr lang="zh-CN" altLang="en-US" sz="2800" b="1" dirty="0">
              <a:solidFill>
                <a:schemeClr val="accent6">
                  <a:lumMod val="75000"/>
                </a:schemeClr>
              </a:solidFill>
            </a:endParaRPr>
          </a:p>
        </p:txBody>
      </p:sp>
      <p:sp>
        <p:nvSpPr>
          <p:cNvPr id="2" name="TextBox 1"/>
          <p:cNvSpPr txBox="1"/>
          <p:nvPr/>
        </p:nvSpPr>
        <p:spPr>
          <a:xfrm>
            <a:off x="683568" y="1417340"/>
            <a:ext cx="6984776" cy="400110"/>
          </a:xfrm>
          <a:prstGeom prst="rect">
            <a:avLst/>
          </a:prstGeom>
          <a:noFill/>
        </p:spPr>
        <p:txBody>
          <a:bodyPr wrap="square" rtlCol="0">
            <a:spAutoFit/>
          </a:bodyPr>
          <a:lstStyle/>
          <a:p>
            <a:r>
              <a:rPr lang="zh-CN" altLang="en-US" u="sng" dirty="0" smtClean="0">
                <a:solidFill>
                  <a:schemeClr val="accent1"/>
                </a:solidFill>
              </a:rPr>
              <a:t>商业银行</a:t>
            </a:r>
            <a:endParaRPr lang="zh-CN" altLang="en-US" u="sng" dirty="0">
              <a:solidFill>
                <a:schemeClr val="accent1"/>
              </a:solidFill>
            </a:endParaRPr>
          </a:p>
        </p:txBody>
      </p:sp>
    </p:spTree>
    <p:extLst>
      <p:ext uri="{BB962C8B-B14F-4D97-AF65-F5344CB8AC3E}">
        <p14:creationId xmlns:p14="http://schemas.microsoft.com/office/powerpoint/2010/main" val="24729146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568" y="1849388"/>
            <a:ext cx="7992888" cy="2862322"/>
          </a:xfrm>
          <a:prstGeom prst="rect">
            <a:avLst/>
          </a:prstGeom>
        </p:spPr>
        <p:txBody>
          <a:bodyPr wrap="square">
            <a:spAutoFit/>
          </a:bodyPr>
          <a:lstStyle/>
          <a:p>
            <a:pPr>
              <a:lnSpc>
                <a:spcPct val="150000"/>
              </a:lnSpc>
            </a:pPr>
            <a:r>
              <a:rPr lang="zh-CN" altLang="zh-CN" dirty="0" smtClean="0"/>
              <a:t>据</a:t>
            </a:r>
            <a:r>
              <a:rPr lang="zh-CN" altLang="zh-CN" dirty="0"/>
              <a:t>统计估算，海南约</a:t>
            </a:r>
            <a:r>
              <a:rPr lang="en-US" altLang="zh-CN" dirty="0"/>
              <a:t>300</a:t>
            </a:r>
            <a:r>
              <a:rPr lang="zh-CN" altLang="zh-CN" dirty="0"/>
              <a:t>多家槟榔初加工厂和上千家槟榔小烤户（包括专业的黑果烤户和租用别人的厂房设备进行白果或黑果加工的“槟榔中”</a:t>
            </a:r>
            <a:r>
              <a:rPr lang="zh-CN" altLang="zh-CN" dirty="0" smtClean="0"/>
              <a:t>）</a:t>
            </a:r>
            <a:r>
              <a:rPr lang="zh-CN" altLang="en-US" dirty="0" smtClean="0"/>
              <a:t>，</a:t>
            </a:r>
            <a:r>
              <a:rPr lang="zh-CN" altLang="zh-CN" dirty="0" smtClean="0"/>
              <a:t>在</a:t>
            </a:r>
            <a:r>
              <a:rPr lang="zh-CN" altLang="zh-CN" dirty="0"/>
              <a:t>从事槟榔初加工和干果收购过程中，由于槟榔干果没能及时销售变现、或炒作槟榔干果行情，缺少周转资金，对短期借款有较大需求</a:t>
            </a:r>
            <a:r>
              <a:rPr lang="zh-CN" altLang="zh-CN" dirty="0" smtClean="0"/>
              <a:t>。</a:t>
            </a:r>
            <a:r>
              <a:rPr lang="zh-CN" altLang="en-US" dirty="0"/>
              <a:t>参与本项目能解决自身资金短缺问题，并更加了解湖南</a:t>
            </a:r>
            <a:r>
              <a:rPr lang="zh-CN" altLang="en-US" dirty="0" smtClean="0"/>
              <a:t>深加工企业的</a:t>
            </a:r>
            <a:r>
              <a:rPr lang="zh-CN" altLang="en-US" dirty="0"/>
              <a:t>需求信息，拓宽出货渠道。</a:t>
            </a:r>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a:t>
            </a:r>
            <a:r>
              <a:rPr lang="zh-CN" altLang="en-US" sz="2800" b="1" dirty="0">
                <a:solidFill>
                  <a:schemeClr val="accent6">
                    <a:lumMod val="75000"/>
                  </a:schemeClr>
                </a:solidFill>
              </a:rPr>
              <a:t>参与主体的作用及</a:t>
            </a:r>
            <a:r>
              <a:rPr lang="zh-CN" altLang="en-US" sz="2800" b="1" dirty="0" smtClean="0">
                <a:solidFill>
                  <a:schemeClr val="accent6">
                    <a:lumMod val="75000"/>
                  </a:schemeClr>
                </a:solidFill>
              </a:rPr>
              <a:t>获利</a:t>
            </a:r>
            <a:endParaRPr lang="zh-CN" altLang="en-US" sz="2800" b="1" dirty="0">
              <a:solidFill>
                <a:schemeClr val="accent6">
                  <a:lumMod val="75000"/>
                </a:schemeClr>
              </a:solidFill>
            </a:endParaRPr>
          </a:p>
        </p:txBody>
      </p:sp>
      <p:sp>
        <p:nvSpPr>
          <p:cNvPr id="2" name="TextBox 1"/>
          <p:cNvSpPr txBox="1"/>
          <p:nvPr/>
        </p:nvSpPr>
        <p:spPr>
          <a:xfrm>
            <a:off x="683568" y="1417340"/>
            <a:ext cx="6984776" cy="400110"/>
          </a:xfrm>
          <a:prstGeom prst="rect">
            <a:avLst/>
          </a:prstGeom>
          <a:noFill/>
        </p:spPr>
        <p:txBody>
          <a:bodyPr wrap="square" rtlCol="0">
            <a:spAutoFit/>
          </a:bodyPr>
          <a:lstStyle/>
          <a:p>
            <a:r>
              <a:rPr lang="zh-CN" altLang="en-US" u="sng" dirty="0" smtClean="0">
                <a:solidFill>
                  <a:schemeClr val="accent1"/>
                </a:solidFill>
              </a:rPr>
              <a:t>客户：槟榔初加工厂及槟榔干果收购中间商</a:t>
            </a:r>
            <a:endParaRPr lang="zh-CN" altLang="en-US" u="sng" dirty="0">
              <a:solidFill>
                <a:schemeClr val="accent1"/>
              </a:solidFill>
            </a:endParaRPr>
          </a:p>
        </p:txBody>
      </p:sp>
    </p:spTree>
    <p:extLst>
      <p:ext uri="{BB962C8B-B14F-4D97-AF65-F5344CB8AC3E}">
        <p14:creationId xmlns:p14="http://schemas.microsoft.com/office/powerpoint/2010/main" val="27994657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568" y="1849388"/>
            <a:ext cx="7992888" cy="1477328"/>
          </a:xfrm>
          <a:prstGeom prst="rect">
            <a:avLst/>
          </a:prstGeom>
        </p:spPr>
        <p:txBody>
          <a:bodyPr wrap="square">
            <a:spAutoFit/>
          </a:bodyPr>
          <a:lstStyle/>
          <a:p>
            <a:pPr>
              <a:lnSpc>
                <a:spcPct val="150000"/>
              </a:lnSpc>
            </a:pPr>
            <a:r>
              <a:rPr lang="zh-CN" altLang="zh-CN" dirty="0"/>
              <a:t>引入下游深加工企业参与本项目，一方面为槟榔干果交易建立交易平台，另一方面在质押物清算环节，下游深加工企业的参与保障了资金回收</a:t>
            </a:r>
            <a:r>
              <a:rPr lang="zh-CN" altLang="zh-CN" dirty="0" smtClean="0"/>
              <a:t>。</a:t>
            </a:r>
            <a:r>
              <a:rPr lang="zh-CN" altLang="en-US" dirty="0" smtClean="0"/>
              <a:t>湖南深加工企业参与本项目，保障原材料的采购。</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a:t>
            </a:r>
            <a:r>
              <a:rPr lang="zh-CN" altLang="en-US" sz="2800" b="1" dirty="0">
                <a:solidFill>
                  <a:schemeClr val="accent6">
                    <a:lumMod val="75000"/>
                  </a:schemeClr>
                </a:solidFill>
              </a:rPr>
              <a:t>参与主体的作用及</a:t>
            </a:r>
            <a:r>
              <a:rPr lang="zh-CN" altLang="en-US" sz="2800" b="1" dirty="0" smtClean="0">
                <a:solidFill>
                  <a:schemeClr val="accent6">
                    <a:lumMod val="75000"/>
                  </a:schemeClr>
                </a:solidFill>
              </a:rPr>
              <a:t>获利</a:t>
            </a:r>
            <a:endParaRPr lang="zh-CN" altLang="en-US" sz="2800" b="1" dirty="0">
              <a:solidFill>
                <a:schemeClr val="accent6">
                  <a:lumMod val="75000"/>
                </a:schemeClr>
              </a:solidFill>
            </a:endParaRPr>
          </a:p>
        </p:txBody>
      </p:sp>
      <p:sp>
        <p:nvSpPr>
          <p:cNvPr id="2" name="TextBox 1"/>
          <p:cNvSpPr txBox="1"/>
          <p:nvPr/>
        </p:nvSpPr>
        <p:spPr>
          <a:xfrm>
            <a:off x="683568" y="1417340"/>
            <a:ext cx="6984776" cy="400110"/>
          </a:xfrm>
          <a:prstGeom prst="rect">
            <a:avLst/>
          </a:prstGeom>
          <a:noFill/>
        </p:spPr>
        <p:txBody>
          <a:bodyPr wrap="square" rtlCol="0">
            <a:spAutoFit/>
          </a:bodyPr>
          <a:lstStyle/>
          <a:p>
            <a:r>
              <a:rPr lang="zh-CN" altLang="en-US" u="sng" dirty="0" smtClean="0">
                <a:solidFill>
                  <a:schemeClr val="accent1"/>
                </a:solidFill>
              </a:rPr>
              <a:t>湖南槟榔深加工企业</a:t>
            </a:r>
            <a:endParaRPr lang="zh-CN" altLang="en-US" u="sng" dirty="0">
              <a:solidFill>
                <a:schemeClr val="accent1"/>
              </a:solidFill>
            </a:endParaRPr>
          </a:p>
        </p:txBody>
      </p:sp>
    </p:spTree>
    <p:extLst>
      <p:ext uri="{BB962C8B-B14F-4D97-AF65-F5344CB8AC3E}">
        <p14:creationId xmlns:p14="http://schemas.microsoft.com/office/powerpoint/2010/main" val="2474786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568" y="1561356"/>
            <a:ext cx="7992888" cy="3323987"/>
          </a:xfrm>
          <a:prstGeom prst="rect">
            <a:avLst/>
          </a:prstGeom>
        </p:spPr>
        <p:txBody>
          <a:bodyPr wrap="square">
            <a:spAutoFit/>
          </a:bodyPr>
          <a:lstStyle/>
          <a:p>
            <a:pPr>
              <a:lnSpc>
                <a:spcPct val="150000"/>
              </a:lnSpc>
            </a:pPr>
            <a:r>
              <a:rPr lang="zh-CN" altLang="zh-CN" dirty="0"/>
              <a:t>槟榔是海南的第一大热带经济作物</a:t>
            </a:r>
            <a:r>
              <a:rPr lang="zh-CN" altLang="zh-CN" dirty="0" smtClean="0"/>
              <a:t>，扶持</a:t>
            </a:r>
            <a:r>
              <a:rPr lang="zh-CN" altLang="zh-CN" dirty="0"/>
              <a:t>槟榔产业发展壮大，对于推进海南农业产业化发展，提供更多的就业岗位，帮助贫困地区农户脱贫致富，提高海南人民的收入水平至关重要</a:t>
            </a:r>
            <a:r>
              <a:rPr lang="zh-CN" altLang="zh-CN" dirty="0" smtClean="0"/>
              <a:t>。</a:t>
            </a:r>
            <a:r>
              <a:rPr lang="zh-CN" altLang="en-US" dirty="0" smtClean="0"/>
              <a:t>海南省政府</a:t>
            </a:r>
            <a:r>
              <a:rPr lang="zh-CN" altLang="zh-CN" dirty="0" smtClean="0"/>
              <a:t>在规范市场</a:t>
            </a:r>
            <a:r>
              <a:rPr lang="zh-CN" altLang="zh-CN" dirty="0"/>
              <a:t>交易，培育市场主体，整合海南槟榔的资源优势提升本地产业的</a:t>
            </a:r>
            <a:r>
              <a:rPr lang="zh-CN" altLang="zh-CN" dirty="0" smtClean="0"/>
              <a:t>影响力</a:t>
            </a:r>
            <a:r>
              <a:rPr lang="zh-CN" altLang="en-US" dirty="0" smtClean="0"/>
              <a:t>等</a:t>
            </a:r>
            <a:r>
              <a:rPr lang="zh-CN" altLang="zh-CN" dirty="0" smtClean="0"/>
              <a:t>方面</a:t>
            </a:r>
            <a:r>
              <a:rPr lang="zh-CN" altLang="en-US" dirty="0" smtClean="0"/>
              <a:t>将</a:t>
            </a:r>
            <a:r>
              <a:rPr lang="zh-CN" altLang="zh-CN" dirty="0" smtClean="0"/>
              <a:t>提供</a:t>
            </a:r>
            <a:r>
              <a:rPr lang="zh-CN" altLang="zh-CN" dirty="0"/>
              <a:t>更多的政策支持和政策配套</a:t>
            </a:r>
            <a:r>
              <a:rPr lang="zh-CN" altLang="zh-CN" dirty="0" smtClean="0"/>
              <a:t>。</a:t>
            </a:r>
            <a:r>
              <a:rPr lang="zh-CN" altLang="en-US" dirty="0" smtClean="0"/>
              <a:t>在本项目中，政府可以通过</a:t>
            </a:r>
            <a:r>
              <a:rPr lang="zh-CN" altLang="zh-CN" dirty="0" smtClean="0"/>
              <a:t>贴息</a:t>
            </a:r>
            <a:r>
              <a:rPr lang="zh-CN" altLang="zh-CN" dirty="0"/>
              <a:t>贷款、规范化交易</a:t>
            </a:r>
            <a:r>
              <a:rPr lang="zh-CN" altLang="zh-CN" dirty="0" smtClean="0"/>
              <a:t>补贴等</a:t>
            </a:r>
            <a:r>
              <a:rPr lang="zh-CN" altLang="en-US" dirty="0" smtClean="0"/>
              <a:t>措施</a:t>
            </a:r>
            <a:r>
              <a:rPr lang="zh-CN" altLang="zh-CN" dirty="0" smtClean="0"/>
              <a:t>对</a:t>
            </a:r>
            <a:r>
              <a:rPr lang="zh-CN" altLang="zh-CN" dirty="0"/>
              <a:t>参与本项目从业主体进行鼓励与</a:t>
            </a:r>
            <a:r>
              <a:rPr lang="zh-CN" altLang="zh-CN" dirty="0" smtClean="0"/>
              <a:t>扶持</a:t>
            </a:r>
            <a:r>
              <a:rPr lang="zh-CN" altLang="en-US" dirty="0" smtClean="0"/>
              <a:t>。</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a:t>
            </a:r>
            <a:r>
              <a:rPr lang="zh-CN" altLang="en-US" sz="2800" b="1" dirty="0">
                <a:solidFill>
                  <a:schemeClr val="accent6">
                    <a:lumMod val="75000"/>
                  </a:schemeClr>
                </a:solidFill>
              </a:rPr>
              <a:t>参与主体的作用及</a:t>
            </a:r>
            <a:r>
              <a:rPr lang="zh-CN" altLang="en-US" sz="2800" b="1" dirty="0" smtClean="0">
                <a:solidFill>
                  <a:schemeClr val="accent6">
                    <a:lumMod val="75000"/>
                  </a:schemeClr>
                </a:solidFill>
              </a:rPr>
              <a:t>获利</a:t>
            </a:r>
            <a:endParaRPr lang="zh-CN" altLang="en-US" sz="2800" b="1" dirty="0">
              <a:solidFill>
                <a:schemeClr val="accent6">
                  <a:lumMod val="75000"/>
                </a:schemeClr>
              </a:solidFill>
            </a:endParaRPr>
          </a:p>
        </p:txBody>
      </p:sp>
      <p:sp>
        <p:nvSpPr>
          <p:cNvPr id="2" name="TextBox 1"/>
          <p:cNvSpPr txBox="1"/>
          <p:nvPr/>
        </p:nvSpPr>
        <p:spPr>
          <a:xfrm>
            <a:off x="683568" y="1129308"/>
            <a:ext cx="6984776" cy="400110"/>
          </a:xfrm>
          <a:prstGeom prst="rect">
            <a:avLst/>
          </a:prstGeom>
          <a:noFill/>
        </p:spPr>
        <p:txBody>
          <a:bodyPr wrap="square" rtlCol="0">
            <a:spAutoFit/>
          </a:bodyPr>
          <a:lstStyle/>
          <a:p>
            <a:r>
              <a:rPr lang="zh-CN" altLang="en-US" u="sng" dirty="0" smtClean="0">
                <a:solidFill>
                  <a:schemeClr val="accent1"/>
                </a:solidFill>
              </a:rPr>
              <a:t>海南省政府</a:t>
            </a:r>
            <a:endParaRPr lang="zh-CN" altLang="en-US" u="sng" dirty="0">
              <a:solidFill>
                <a:schemeClr val="accent1"/>
              </a:solidFill>
            </a:endParaRPr>
          </a:p>
        </p:txBody>
      </p:sp>
    </p:spTree>
    <p:extLst>
      <p:ext uri="{BB962C8B-B14F-4D97-AF65-F5344CB8AC3E}">
        <p14:creationId xmlns:p14="http://schemas.microsoft.com/office/powerpoint/2010/main" val="53890818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项目操作流程</a:t>
            </a:r>
            <a:endParaRPr lang="zh-CN" altLang="en-US" sz="2800" b="1" dirty="0">
              <a:solidFill>
                <a:schemeClr val="accent6">
                  <a:lumMod val="75000"/>
                </a:schemeClr>
              </a:solidFill>
            </a:endParaRP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2592" y="774851"/>
            <a:ext cx="6737760" cy="4818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0640146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项目业务单元</a:t>
            </a:r>
            <a:endParaRPr lang="zh-CN" altLang="en-US" sz="2800" b="1" dirty="0">
              <a:solidFill>
                <a:schemeClr val="accent6">
                  <a:lumMod val="75000"/>
                </a:schemeClr>
              </a:solidFill>
            </a:endParaRPr>
          </a:p>
        </p:txBody>
      </p:sp>
      <p:sp>
        <p:nvSpPr>
          <p:cNvPr id="6" name="TextBox 5"/>
          <p:cNvSpPr txBox="1"/>
          <p:nvPr/>
        </p:nvSpPr>
        <p:spPr>
          <a:xfrm>
            <a:off x="683568" y="1129308"/>
            <a:ext cx="6984776" cy="400110"/>
          </a:xfrm>
          <a:prstGeom prst="rect">
            <a:avLst/>
          </a:prstGeom>
          <a:noFill/>
        </p:spPr>
        <p:txBody>
          <a:bodyPr wrap="square" rtlCol="0">
            <a:spAutoFit/>
          </a:bodyPr>
          <a:lstStyle/>
          <a:p>
            <a:r>
              <a:rPr lang="zh-CN" altLang="zh-CN" u="sng" dirty="0" smtClean="0">
                <a:solidFill>
                  <a:schemeClr val="accent1"/>
                </a:solidFill>
              </a:rPr>
              <a:t>依托</a:t>
            </a:r>
            <a:r>
              <a:rPr lang="zh-CN" altLang="zh-CN" u="sng" dirty="0">
                <a:solidFill>
                  <a:schemeClr val="accent1"/>
                </a:solidFill>
              </a:rPr>
              <a:t>行业标准创建推广第三方验货服务</a:t>
            </a:r>
            <a:endParaRPr lang="zh-CN" altLang="en-US" u="sng" dirty="0">
              <a:solidFill>
                <a:schemeClr val="accent1"/>
              </a:solidFill>
            </a:endParaRPr>
          </a:p>
        </p:txBody>
      </p:sp>
      <p:sp>
        <p:nvSpPr>
          <p:cNvPr id="7" name="矩形 6"/>
          <p:cNvSpPr/>
          <p:nvPr/>
        </p:nvSpPr>
        <p:spPr>
          <a:xfrm>
            <a:off x="683568" y="1561356"/>
            <a:ext cx="7992888" cy="3271280"/>
          </a:xfrm>
          <a:prstGeom prst="rect">
            <a:avLst/>
          </a:prstGeom>
        </p:spPr>
        <p:txBody>
          <a:bodyPr wrap="square">
            <a:spAutoFit/>
          </a:bodyPr>
          <a:lstStyle/>
          <a:p>
            <a:pPr>
              <a:lnSpc>
                <a:spcPct val="150000"/>
              </a:lnSpc>
            </a:pPr>
            <a:r>
              <a:rPr lang="zh-CN" altLang="zh-CN" dirty="0"/>
              <a:t>联合热科院及行业内资深人士，制定槟榔行业标准，包括采摘标准、鲜果标准和干果标准等，形成多元公司企业标准，推进地方标准建设。本平台采用多元公司干果等级标准，以此为验货标准。组建专业的第三方验货团队，由经验丰富熟知槟榔干果品质的专业人员组成，制定规范的验货流程和科学的验货方法，严守验货标准，打造成中立、权威、专业的第三方验货机构，获得相关认证资质，包括</a:t>
            </a:r>
            <a:r>
              <a:rPr lang="en-US" altLang="zh-CN" b="1" dirty="0"/>
              <a:t>CNAS</a:t>
            </a:r>
            <a:r>
              <a:rPr lang="zh-CN" altLang="zh-CN" b="1" dirty="0"/>
              <a:t>、</a:t>
            </a:r>
            <a:r>
              <a:rPr lang="en-US" altLang="zh-CN" b="1" dirty="0"/>
              <a:t>ISO17020</a:t>
            </a:r>
            <a:r>
              <a:rPr lang="zh-CN" altLang="zh-CN" b="1" dirty="0"/>
              <a:t>、</a:t>
            </a:r>
            <a:r>
              <a:rPr lang="en-US" altLang="zh-CN" b="1" dirty="0"/>
              <a:t>AQSIQ</a:t>
            </a:r>
            <a:r>
              <a:rPr lang="zh-CN" altLang="zh-CN" dirty="0"/>
              <a:t>等方面认证资质。</a:t>
            </a:r>
            <a:endParaRPr lang="zh-CN" altLang="en-US" dirty="0"/>
          </a:p>
        </p:txBody>
      </p:sp>
    </p:spTree>
    <p:extLst>
      <p:ext uri="{BB962C8B-B14F-4D97-AF65-F5344CB8AC3E}">
        <p14:creationId xmlns:p14="http://schemas.microsoft.com/office/powerpoint/2010/main" val="7840043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项目业务单元</a:t>
            </a:r>
            <a:endParaRPr lang="zh-CN" altLang="en-US" sz="2800" b="1" dirty="0">
              <a:solidFill>
                <a:schemeClr val="accent6">
                  <a:lumMod val="75000"/>
                </a:schemeClr>
              </a:solidFill>
            </a:endParaRPr>
          </a:p>
        </p:txBody>
      </p:sp>
      <p:sp>
        <p:nvSpPr>
          <p:cNvPr id="6" name="TextBox 5"/>
          <p:cNvSpPr txBox="1"/>
          <p:nvPr/>
        </p:nvSpPr>
        <p:spPr>
          <a:xfrm>
            <a:off x="683568" y="1129308"/>
            <a:ext cx="6984776" cy="400110"/>
          </a:xfrm>
          <a:prstGeom prst="rect">
            <a:avLst/>
          </a:prstGeom>
          <a:noFill/>
        </p:spPr>
        <p:txBody>
          <a:bodyPr wrap="square" rtlCol="0">
            <a:spAutoFit/>
          </a:bodyPr>
          <a:lstStyle/>
          <a:p>
            <a:r>
              <a:rPr lang="zh-CN" altLang="zh-CN" u="sng" dirty="0">
                <a:solidFill>
                  <a:schemeClr val="accent1"/>
                </a:solidFill>
              </a:rPr>
              <a:t>产品甄选分级</a:t>
            </a:r>
            <a:endParaRPr lang="zh-CN" altLang="en-US" u="sng" dirty="0">
              <a:solidFill>
                <a:schemeClr val="accent1"/>
              </a:solidFill>
            </a:endParaRPr>
          </a:p>
        </p:txBody>
      </p:sp>
      <p:sp>
        <p:nvSpPr>
          <p:cNvPr id="7" name="矩形 6"/>
          <p:cNvSpPr/>
          <p:nvPr/>
        </p:nvSpPr>
        <p:spPr>
          <a:xfrm>
            <a:off x="683568" y="1561356"/>
            <a:ext cx="7992888" cy="3016210"/>
          </a:xfrm>
          <a:prstGeom prst="rect">
            <a:avLst/>
          </a:prstGeom>
        </p:spPr>
        <p:txBody>
          <a:bodyPr wrap="square">
            <a:spAutoFit/>
          </a:bodyPr>
          <a:lstStyle/>
          <a:p>
            <a:pPr>
              <a:lnSpc>
                <a:spcPct val="150000"/>
              </a:lnSpc>
            </a:pPr>
            <a:r>
              <a:rPr lang="zh-CN" altLang="zh-CN" dirty="0"/>
              <a:t>各初加工厂生产的槟榔干果，没有统一标准，每一批干果，其果形、含水量、纹路等果品质量不一致。为了规范产品等级标准，需要按照第三方服务平台的产品标准进行甄选分级，剔除等外品，分选出优等货、上货、中货等产品等级，并按照标准包装进行包装和标识</a:t>
            </a:r>
            <a:r>
              <a:rPr lang="zh-CN" altLang="zh-CN" dirty="0" smtClean="0"/>
              <a:t>。</a:t>
            </a:r>
            <a:endParaRPr lang="en-US" altLang="zh-CN" dirty="0" smtClean="0"/>
          </a:p>
          <a:p>
            <a:pPr>
              <a:lnSpc>
                <a:spcPct val="150000"/>
              </a:lnSpc>
              <a:spcBef>
                <a:spcPts val="1200"/>
              </a:spcBef>
            </a:pPr>
            <a:r>
              <a:rPr lang="zh-CN" altLang="zh-CN" dirty="0"/>
              <a:t>甄选分级服务为自愿选择项目，货主可以选择不分级，直接进行验货入户。</a:t>
            </a:r>
            <a:endParaRPr lang="zh-CN" altLang="en-US" dirty="0"/>
          </a:p>
        </p:txBody>
      </p:sp>
    </p:spTree>
    <p:extLst>
      <p:ext uri="{BB962C8B-B14F-4D97-AF65-F5344CB8AC3E}">
        <p14:creationId xmlns:p14="http://schemas.microsoft.com/office/powerpoint/2010/main" val="53017372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项目业务单元</a:t>
            </a:r>
            <a:endParaRPr lang="zh-CN" altLang="en-US" sz="2800" b="1" dirty="0">
              <a:solidFill>
                <a:schemeClr val="accent6">
                  <a:lumMod val="75000"/>
                </a:schemeClr>
              </a:solidFill>
            </a:endParaRPr>
          </a:p>
        </p:txBody>
      </p:sp>
      <p:sp>
        <p:nvSpPr>
          <p:cNvPr id="6" name="TextBox 5"/>
          <p:cNvSpPr txBox="1"/>
          <p:nvPr/>
        </p:nvSpPr>
        <p:spPr>
          <a:xfrm>
            <a:off x="683568" y="1129308"/>
            <a:ext cx="6984776" cy="400110"/>
          </a:xfrm>
          <a:prstGeom prst="rect">
            <a:avLst/>
          </a:prstGeom>
          <a:noFill/>
        </p:spPr>
        <p:txBody>
          <a:bodyPr wrap="square" rtlCol="0">
            <a:spAutoFit/>
          </a:bodyPr>
          <a:lstStyle/>
          <a:p>
            <a:r>
              <a:rPr lang="zh-CN" altLang="zh-CN" u="sng" dirty="0">
                <a:solidFill>
                  <a:schemeClr val="accent1"/>
                </a:solidFill>
              </a:rPr>
              <a:t>货物价值评估</a:t>
            </a:r>
            <a:endParaRPr lang="zh-CN" altLang="en-US" u="sng" dirty="0">
              <a:solidFill>
                <a:schemeClr val="accent1"/>
              </a:solidFill>
            </a:endParaRPr>
          </a:p>
        </p:txBody>
      </p:sp>
      <p:sp>
        <p:nvSpPr>
          <p:cNvPr id="7" name="矩形 6"/>
          <p:cNvSpPr/>
          <p:nvPr/>
        </p:nvSpPr>
        <p:spPr>
          <a:xfrm>
            <a:off x="683568" y="1561356"/>
            <a:ext cx="7992888" cy="1424621"/>
          </a:xfrm>
          <a:prstGeom prst="rect">
            <a:avLst/>
          </a:prstGeom>
        </p:spPr>
        <p:txBody>
          <a:bodyPr wrap="square">
            <a:spAutoFit/>
          </a:bodyPr>
          <a:lstStyle/>
          <a:p>
            <a:pPr>
              <a:lnSpc>
                <a:spcPct val="150000"/>
              </a:lnSpc>
            </a:pPr>
            <a:r>
              <a:rPr lang="zh-CN" altLang="zh-CN" dirty="0"/>
              <a:t>第三方服务平台根据验货等级和数量，结合槟榔干果当期市场价格对每一批货进行估值，并出具货物价值评估报告，作为资金方发放贷款的依据。</a:t>
            </a:r>
            <a:endParaRPr lang="zh-CN" altLang="en-US" dirty="0"/>
          </a:p>
        </p:txBody>
      </p:sp>
    </p:spTree>
    <p:extLst>
      <p:ext uri="{BB962C8B-B14F-4D97-AF65-F5344CB8AC3E}">
        <p14:creationId xmlns:p14="http://schemas.microsoft.com/office/powerpoint/2010/main" val="24650165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568" y="990516"/>
            <a:ext cx="7992888" cy="1938992"/>
          </a:xfrm>
          <a:prstGeom prst="rect">
            <a:avLst/>
          </a:prstGeom>
        </p:spPr>
        <p:txBody>
          <a:bodyPr wrap="square">
            <a:spAutoFit/>
          </a:bodyPr>
          <a:lstStyle/>
          <a:p>
            <a:pPr>
              <a:lnSpc>
                <a:spcPct val="150000"/>
              </a:lnSpc>
            </a:pPr>
            <a:r>
              <a:rPr lang="zh-CN" altLang="zh-CN" dirty="0" smtClean="0"/>
              <a:t>联手</a:t>
            </a:r>
            <a:r>
              <a:rPr lang="zh-CN" altLang="en-US" dirty="0" smtClean="0"/>
              <a:t>各大科研机构和</a:t>
            </a:r>
            <a:r>
              <a:rPr lang="zh-CN" altLang="zh-CN" dirty="0" smtClean="0"/>
              <a:t>各</a:t>
            </a:r>
            <a:r>
              <a:rPr lang="zh-CN" altLang="zh-CN" dirty="0"/>
              <a:t>大知名槟榔</a:t>
            </a:r>
            <a:r>
              <a:rPr lang="zh-CN" altLang="zh-CN" dirty="0" smtClean="0"/>
              <a:t>初</a:t>
            </a:r>
            <a:r>
              <a:rPr lang="zh-CN" altLang="en-US" dirty="0" smtClean="0"/>
              <a:t>加工</a:t>
            </a:r>
            <a:r>
              <a:rPr lang="zh-CN" altLang="zh-CN" dirty="0" smtClean="0"/>
              <a:t>、</a:t>
            </a:r>
            <a:r>
              <a:rPr lang="zh-CN" altLang="zh-CN" dirty="0"/>
              <a:t>深加工</a:t>
            </a:r>
            <a:r>
              <a:rPr lang="zh-CN" altLang="zh-CN" dirty="0" smtClean="0"/>
              <a:t>企业，</a:t>
            </a:r>
            <a:r>
              <a:rPr lang="zh-CN" altLang="zh-CN" dirty="0"/>
              <a:t>建立并完善从选种、育苗、种植、采摘、储存、包装、初加工、深加工、交易、物流等全产业链各环节的生产</a:t>
            </a:r>
            <a:r>
              <a:rPr lang="zh-CN" altLang="zh-CN" dirty="0" smtClean="0"/>
              <a:t>规范</a:t>
            </a:r>
            <a:r>
              <a:rPr lang="zh-CN" altLang="en-US" dirty="0" smtClean="0"/>
              <a:t>和标准</a:t>
            </a:r>
            <a:r>
              <a:rPr lang="zh-CN" altLang="zh-CN" dirty="0" smtClean="0"/>
              <a:t>，</a:t>
            </a:r>
            <a:r>
              <a:rPr lang="zh-CN" altLang="en-US" dirty="0"/>
              <a:t>初步形成槟榔产业技术标准体系，</a:t>
            </a:r>
            <a:r>
              <a:rPr lang="zh-CN" altLang="en-US" dirty="0" smtClean="0"/>
              <a:t>促进槟榔产业生产</a:t>
            </a:r>
            <a:r>
              <a:rPr lang="zh-CN" altLang="en-US" dirty="0"/>
              <a:t>标准化进程</a:t>
            </a:r>
            <a:r>
              <a:rPr lang="zh-CN" altLang="zh-CN" dirty="0" smtClean="0"/>
              <a:t>。</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建立槟榔产业标准体系</a:t>
            </a:r>
            <a:endParaRPr lang="zh-CN" altLang="en-US" sz="2800" b="1" dirty="0">
              <a:solidFill>
                <a:schemeClr val="accent6">
                  <a:lumMod val="75000"/>
                </a:schemeClr>
              </a:solidFill>
            </a:endParaRPr>
          </a:p>
        </p:txBody>
      </p:sp>
      <p:pic>
        <p:nvPicPr>
          <p:cNvPr id="6146" name="Picture 2" descr="C:\Users\Administrator\Desktop\33c85a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001516"/>
            <a:ext cx="4727848" cy="2467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85455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项目业务单元</a:t>
            </a:r>
            <a:endParaRPr lang="zh-CN" altLang="en-US" sz="2800" b="1" dirty="0">
              <a:solidFill>
                <a:schemeClr val="accent6">
                  <a:lumMod val="75000"/>
                </a:schemeClr>
              </a:solidFill>
            </a:endParaRPr>
          </a:p>
        </p:txBody>
      </p:sp>
      <p:sp>
        <p:nvSpPr>
          <p:cNvPr id="6" name="TextBox 5"/>
          <p:cNvSpPr txBox="1"/>
          <p:nvPr/>
        </p:nvSpPr>
        <p:spPr>
          <a:xfrm>
            <a:off x="683568" y="1129308"/>
            <a:ext cx="6984776" cy="400110"/>
          </a:xfrm>
          <a:prstGeom prst="rect">
            <a:avLst/>
          </a:prstGeom>
          <a:noFill/>
        </p:spPr>
        <p:txBody>
          <a:bodyPr wrap="square" rtlCol="0">
            <a:spAutoFit/>
          </a:bodyPr>
          <a:lstStyle/>
          <a:p>
            <a:r>
              <a:rPr lang="zh-CN" altLang="zh-CN" u="sng" dirty="0" smtClean="0">
                <a:solidFill>
                  <a:schemeClr val="accent1"/>
                </a:solidFill>
              </a:rPr>
              <a:t>货物</a:t>
            </a:r>
            <a:r>
              <a:rPr lang="zh-CN" altLang="zh-CN" u="sng" dirty="0">
                <a:solidFill>
                  <a:schemeClr val="accent1"/>
                </a:solidFill>
              </a:rPr>
              <a:t>入库</a:t>
            </a:r>
            <a:endParaRPr lang="zh-CN" altLang="en-US" u="sng" dirty="0">
              <a:solidFill>
                <a:schemeClr val="accent1"/>
              </a:solidFill>
            </a:endParaRPr>
          </a:p>
        </p:txBody>
      </p:sp>
      <p:sp>
        <p:nvSpPr>
          <p:cNvPr id="7" name="矩形 6"/>
          <p:cNvSpPr/>
          <p:nvPr/>
        </p:nvSpPr>
        <p:spPr>
          <a:xfrm>
            <a:off x="683568" y="1561356"/>
            <a:ext cx="7992888" cy="2347950"/>
          </a:xfrm>
          <a:prstGeom prst="rect">
            <a:avLst/>
          </a:prstGeom>
        </p:spPr>
        <p:txBody>
          <a:bodyPr wrap="square">
            <a:spAutoFit/>
          </a:bodyPr>
          <a:lstStyle/>
          <a:p>
            <a:pPr>
              <a:lnSpc>
                <a:spcPct val="150000"/>
              </a:lnSpc>
            </a:pPr>
            <a:r>
              <a:rPr lang="zh-CN" altLang="zh-CN" dirty="0"/>
              <a:t>经过验收或者分选的槟榔干果，按照仓储中心的包装要求进行包装和标识，存入指定的仓库中，货物入库后，第三方服务平台出具货物《存货单》，每一张《存货单》配置一个唯一的编号，注明货物的等级、数量、入库时间、货主、经办人等信息。《存货单》是货主申请贷款的重要依据。</a:t>
            </a:r>
            <a:endParaRPr lang="zh-CN" altLang="en-US" dirty="0"/>
          </a:p>
        </p:txBody>
      </p:sp>
    </p:spTree>
    <p:extLst>
      <p:ext uri="{BB962C8B-B14F-4D97-AF65-F5344CB8AC3E}">
        <p14:creationId xmlns:p14="http://schemas.microsoft.com/office/powerpoint/2010/main" val="193278364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项目业务单元</a:t>
            </a:r>
            <a:endParaRPr lang="zh-CN" altLang="en-US" sz="2800" b="1" dirty="0">
              <a:solidFill>
                <a:schemeClr val="accent6">
                  <a:lumMod val="75000"/>
                </a:schemeClr>
              </a:solidFill>
            </a:endParaRPr>
          </a:p>
        </p:txBody>
      </p:sp>
      <p:sp>
        <p:nvSpPr>
          <p:cNvPr id="6" name="TextBox 5"/>
          <p:cNvSpPr txBox="1"/>
          <p:nvPr/>
        </p:nvSpPr>
        <p:spPr>
          <a:xfrm>
            <a:off x="683568" y="1129308"/>
            <a:ext cx="6984776" cy="400110"/>
          </a:xfrm>
          <a:prstGeom prst="rect">
            <a:avLst/>
          </a:prstGeom>
          <a:noFill/>
        </p:spPr>
        <p:txBody>
          <a:bodyPr wrap="square" rtlCol="0">
            <a:spAutoFit/>
          </a:bodyPr>
          <a:lstStyle/>
          <a:p>
            <a:r>
              <a:rPr lang="zh-CN" altLang="zh-CN" u="sng" dirty="0">
                <a:solidFill>
                  <a:schemeClr val="accent1"/>
                </a:solidFill>
              </a:rPr>
              <a:t>仓储</a:t>
            </a:r>
            <a:r>
              <a:rPr lang="zh-CN" altLang="en-US" u="sng" dirty="0">
                <a:solidFill>
                  <a:schemeClr val="accent1"/>
                </a:solidFill>
              </a:rPr>
              <a:t>监管</a:t>
            </a:r>
          </a:p>
        </p:txBody>
      </p:sp>
      <p:sp>
        <p:nvSpPr>
          <p:cNvPr id="7" name="矩形 6"/>
          <p:cNvSpPr/>
          <p:nvPr/>
        </p:nvSpPr>
        <p:spPr>
          <a:xfrm>
            <a:off x="683568" y="1561356"/>
            <a:ext cx="7992888" cy="1424621"/>
          </a:xfrm>
          <a:prstGeom prst="rect">
            <a:avLst/>
          </a:prstGeom>
        </p:spPr>
        <p:txBody>
          <a:bodyPr wrap="square">
            <a:spAutoFit/>
          </a:bodyPr>
          <a:lstStyle/>
          <a:p>
            <a:pPr>
              <a:lnSpc>
                <a:spcPct val="150000"/>
              </a:lnSpc>
            </a:pPr>
            <a:r>
              <a:rPr lang="zh-CN" altLang="zh-CN" dirty="0"/>
              <a:t>对入库的货物按照仓库管理规范进行管理，定期盘点检查，注意防电、防火、防潮，做好货物仓储管理记录。仓储期间，购买货物仓储保险。</a:t>
            </a:r>
            <a:endParaRPr lang="zh-CN" altLang="en-US" dirty="0"/>
          </a:p>
        </p:txBody>
      </p:sp>
    </p:spTree>
    <p:extLst>
      <p:ext uri="{BB962C8B-B14F-4D97-AF65-F5344CB8AC3E}">
        <p14:creationId xmlns:p14="http://schemas.microsoft.com/office/powerpoint/2010/main" val="212636952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项目业务单元</a:t>
            </a:r>
            <a:endParaRPr lang="zh-CN" altLang="en-US" sz="2800" b="1" dirty="0">
              <a:solidFill>
                <a:schemeClr val="accent6">
                  <a:lumMod val="75000"/>
                </a:schemeClr>
              </a:solidFill>
            </a:endParaRPr>
          </a:p>
        </p:txBody>
      </p:sp>
      <p:sp>
        <p:nvSpPr>
          <p:cNvPr id="6" name="TextBox 5"/>
          <p:cNvSpPr txBox="1"/>
          <p:nvPr/>
        </p:nvSpPr>
        <p:spPr>
          <a:xfrm>
            <a:off x="683568" y="1129308"/>
            <a:ext cx="6984776" cy="400110"/>
          </a:xfrm>
          <a:prstGeom prst="rect">
            <a:avLst/>
          </a:prstGeom>
          <a:noFill/>
        </p:spPr>
        <p:txBody>
          <a:bodyPr wrap="square" rtlCol="0">
            <a:spAutoFit/>
          </a:bodyPr>
          <a:lstStyle/>
          <a:p>
            <a:r>
              <a:rPr lang="zh-CN" altLang="zh-CN" u="sng" dirty="0">
                <a:solidFill>
                  <a:schemeClr val="accent1"/>
                </a:solidFill>
              </a:rPr>
              <a:t>市场行情监测</a:t>
            </a:r>
            <a:endParaRPr lang="zh-CN" altLang="en-US" u="sng" dirty="0">
              <a:solidFill>
                <a:schemeClr val="accent1"/>
              </a:solidFill>
            </a:endParaRPr>
          </a:p>
        </p:txBody>
      </p:sp>
      <p:sp>
        <p:nvSpPr>
          <p:cNvPr id="7" name="矩形 6"/>
          <p:cNvSpPr/>
          <p:nvPr/>
        </p:nvSpPr>
        <p:spPr>
          <a:xfrm>
            <a:off x="683568" y="1561356"/>
            <a:ext cx="7992888" cy="1886286"/>
          </a:xfrm>
          <a:prstGeom prst="rect">
            <a:avLst/>
          </a:prstGeom>
        </p:spPr>
        <p:txBody>
          <a:bodyPr wrap="square">
            <a:spAutoFit/>
          </a:bodyPr>
          <a:lstStyle/>
          <a:p>
            <a:pPr>
              <a:lnSpc>
                <a:spcPct val="150000"/>
              </a:lnSpc>
            </a:pPr>
            <a:r>
              <a:rPr lang="zh-CN" altLang="zh-CN" dirty="0"/>
              <a:t>建立市场行情监测系统，及时收集市场行情信息，包括鲜果和干果的供应量，交易量，货运量，库存量等商品数量信息和交易价格信息，及时掌握市场走势，评估仓储货物的价值变动，为风险管控提供及时、准确的信息。</a:t>
            </a:r>
            <a:endParaRPr lang="zh-CN" altLang="en-US" dirty="0"/>
          </a:p>
        </p:txBody>
      </p:sp>
    </p:spTree>
    <p:extLst>
      <p:ext uri="{BB962C8B-B14F-4D97-AF65-F5344CB8AC3E}">
        <p14:creationId xmlns:p14="http://schemas.microsoft.com/office/powerpoint/2010/main" val="10457144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项目业务单元</a:t>
            </a:r>
            <a:endParaRPr lang="zh-CN" altLang="en-US" sz="2800" b="1" dirty="0">
              <a:solidFill>
                <a:schemeClr val="accent6">
                  <a:lumMod val="75000"/>
                </a:schemeClr>
              </a:solidFill>
            </a:endParaRPr>
          </a:p>
        </p:txBody>
      </p:sp>
      <p:sp>
        <p:nvSpPr>
          <p:cNvPr id="6" name="TextBox 5"/>
          <p:cNvSpPr txBox="1"/>
          <p:nvPr/>
        </p:nvSpPr>
        <p:spPr>
          <a:xfrm>
            <a:off x="683568" y="1129308"/>
            <a:ext cx="6984776" cy="400110"/>
          </a:xfrm>
          <a:prstGeom prst="rect">
            <a:avLst/>
          </a:prstGeom>
          <a:noFill/>
        </p:spPr>
        <p:txBody>
          <a:bodyPr wrap="square" rtlCol="0">
            <a:spAutoFit/>
          </a:bodyPr>
          <a:lstStyle/>
          <a:p>
            <a:r>
              <a:rPr lang="zh-CN" altLang="zh-CN" u="sng" dirty="0">
                <a:solidFill>
                  <a:schemeClr val="accent1"/>
                </a:solidFill>
              </a:rPr>
              <a:t>风险管控</a:t>
            </a:r>
            <a:endParaRPr lang="zh-CN" altLang="en-US" u="sng" dirty="0">
              <a:solidFill>
                <a:schemeClr val="accent1"/>
              </a:solidFill>
            </a:endParaRPr>
          </a:p>
        </p:txBody>
      </p:sp>
      <p:sp>
        <p:nvSpPr>
          <p:cNvPr id="7" name="矩形 6"/>
          <p:cNvSpPr/>
          <p:nvPr/>
        </p:nvSpPr>
        <p:spPr>
          <a:xfrm>
            <a:off x="683568" y="1561356"/>
            <a:ext cx="7992888" cy="1886286"/>
          </a:xfrm>
          <a:prstGeom prst="rect">
            <a:avLst/>
          </a:prstGeom>
        </p:spPr>
        <p:txBody>
          <a:bodyPr wrap="square">
            <a:spAutoFit/>
          </a:bodyPr>
          <a:lstStyle/>
          <a:p>
            <a:pPr>
              <a:lnSpc>
                <a:spcPct val="150000"/>
              </a:lnSpc>
            </a:pPr>
            <a:r>
              <a:rPr lang="zh-CN" altLang="zh-CN" dirty="0"/>
              <a:t>对库存货物的价值进行准确的评估，并设定警戒线，当市场价格下跌，货物价值贬值接近警戒线时，需要发出预警，要求货主及时还贷，否则将启动强制执行机制，在货物价值高于贷款额度时强制拍卖货物用于偿还贷款和支付相关费用。</a:t>
            </a:r>
            <a:endParaRPr lang="zh-CN" altLang="en-US" dirty="0"/>
          </a:p>
        </p:txBody>
      </p:sp>
    </p:spTree>
    <p:extLst>
      <p:ext uri="{BB962C8B-B14F-4D97-AF65-F5344CB8AC3E}">
        <p14:creationId xmlns:p14="http://schemas.microsoft.com/office/powerpoint/2010/main" val="2706045909"/>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项目业务单元</a:t>
            </a:r>
            <a:endParaRPr lang="zh-CN" altLang="en-US" sz="2800" b="1" dirty="0">
              <a:solidFill>
                <a:schemeClr val="accent6">
                  <a:lumMod val="75000"/>
                </a:schemeClr>
              </a:solidFill>
            </a:endParaRPr>
          </a:p>
        </p:txBody>
      </p:sp>
      <p:sp>
        <p:nvSpPr>
          <p:cNvPr id="6" name="TextBox 5"/>
          <p:cNvSpPr txBox="1"/>
          <p:nvPr/>
        </p:nvSpPr>
        <p:spPr>
          <a:xfrm>
            <a:off x="683568" y="1129308"/>
            <a:ext cx="6984776" cy="400110"/>
          </a:xfrm>
          <a:prstGeom prst="rect">
            <a:avLst/>
          </a:prstGeom>
          <a:noFill/>
        </p:spPr>
        <p:txBody>
          <a:bodyPr wrap="square" rtlCol="0">
            <a:spAutoFit/>
          </a:bodyPr>
          <a:lstStyle/>
          <a:p>
            <a:r>
              <a:rPr lang="zh-CN" altLang="zh-CN" u="sng" dirty="0">
                <a:solidFill>
                  <a:schemeClr val="accent1"/>
                </a:solidFill>
              </a:rPr>
              <a:t>物流服务</a:t>
            </a:r>
            <a:endParaRPr lang="zh-CN" altLang="en-US" u="sng" dirty="0">
              <a:solidFill>
                <a:schemeClr val="accent1"/>
              </a:solidFill>
            </a:endParaRPr>
          </a:p>
        </p:txBody>
      </p:sp>
      <p:sp>
        <p:nvSpPr>
          <p:cNvPr id="7" name="矩形 6"/>
          <p:cNvSpPr/>
          <p:nvPr/>
        </p:nvSpPr>
        <p:spPr>
          <a:xfrm>
            <a:off x="683568" y="1561356"/>
            <a:ext cx="7992888" cy="2809615"/>
          </a:xfrm>
          <a:prstGeom prst="rect">
            <a:avLst/>
          </a:prstGeom>
        </p:spPr>
        <p:txBody>
          <a:bodyPr wrap="square">
            <a:spAutoFit/>
          </a:bodyPr>
          <a:lstStyle/>
          <a:p>
            <a:pPr>
              <a:lnSpc>
                <a:spcPct val="150000"/>
              </a:lnSpc>
            </a:pPr>
            <a:r>
              <a:rPr lang="zh-CN" altLang="zh-CN" dirty="0" smtClean="0"/>
              <a:t>第三</a:t>
            </a:r>
            <a:r>
              <a:rPr lang="zh-CN" altLang="zh-CN" dirty="0"/>
              <a:t>方服务平台通过提供专业的验货、货物甄选、包装、仓储和物流服务，以及存货质押贷款服务，导入政策资金补贴给客户，为中小企业客户提供全方位的服务，把槟榔干果聚合到平台之上，汇聚资金流、信息流、货物流，产生大量货物流通，形成物流规模效应，降低物流成本。物流服务包括从企业到仓储中心和从仓储中心到湖南深加工企业指定的仓库。</a:t>
            </a:r>
            <a:endParaRPr lang="zh-CN" altLang="en-US" dirty="0"/>
          </a:p>
        </p:txBody>
      </p:sp>
    </p:spTree>
    <p:extLst>
      <p:ext uri="{BB962C8B-B14F-4D97-AF65-F5344CB8AC3E}">
        <p14:creationId xmlns:p14="http://schemas.microsoft.com/office/powerpoint/2010/main" val="192099297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项目业务单元</a:t>
            </a:r>
            <a:endParaRPr lang="zh-CN" altLang="en-US" sz="2800" b="1" dirty="0">
              <a:solidFill>
                <a:schemeClr val="accent6">
                  <a:lumMod val="75000"/>
                </a:schemeClr>
              </a:solidFill>
            </a:endParaRPr>
          </a:p>
        </p:txBody>
      </p:sp>
      <p:sp>
        <p:nvSpPr>
          <p:cNvPr id="6" name="TextBox 5"/>
          <p:cNvSpPr txBox="1"/>
          <p:nvPr/>
        </p:nvSpPr>
        <p:spPr>
          <a:xfrm>
            <a:off x="683568" y="1129308"/>
            <a:ext cx="6984776" cy="400110"/>
          </a:xfrm>
          <a:prstGeom prst="rect">
            <a:avLst/>
          </a:prstGeom>
          <a:noFill/>
        </p:spPr>
        <p:txBody>
          <a:bodyPr wrap="square" rtlCol="0">
            <a:spAutoFit/>
          </a:bodyPr>
          <a:lstStyle/>
          <a:p>
            <a:r>
              <a:rPr lang="zh-CN" altLang="zh-CN" u="sng" dirty="0">
                <a:solidFill>
                  <a:schemeClr val="accent1"/>
                </a:solidFill>
              </a:rPr>
              <a:t>产品代销</a:t>
            </a:r>
            <a:endParaRPr lang="zh-CN" altLang="en-US" u="sng" dirty="0">
              <a:solidFill>
                <a:schemeClr val="accent1"/>
              </a:solidFill>
            </a:endParaRPr>
          </a:p>
        </p:txBody>
      </p:sp>
      <p:sp>
        <p:nvSpPr>
          <p:cNvPr id="7" name="矩形 6"/>
          <p:cNvSpPr/>
          <p:nvPr/>
        </p:nvSpPr>
        <p:spPr>
          <a:xfrm>
            <a:off x="683568" y="1561356"/>
            <a:ext cx="7992888" cy="2400657"/>
          </a:xfrm>
          <a:prstGeom prst="rect">
            <a:avLst/>
          </a:prstGeom>
        </p:spPr>
        <p:txBody>
          <a:bodyPr wrap="square">
            <a:spAutoFit/>
          </a:bodyPr>
          <a:lstStyle/>
          <a:p>
            <a:pPr>
              <a:lnSpc>
                <a:spcPct val="150000"/>
              </a:lnSpc>
            </a:pPr>
            <a:r>
              <a:rPr lang="zh-CN" altLang="zh-CN" dirty="0"/>
              <a:t>第三方服务平台整合</a:t>
            </a:r>
            <a:r>
              <a:rPr lang="zh-CN" altLang="zh-CN" dirty="0" smtClean="0"/>
              <a:t>了</a:t>
            </a:r>
            <a:r>
              <a:rPr lang="zh-CN" altLang="en-US" dirty="0" smtClean="0"/>
              <a:t>槟榔初加工厂</a:t>
            </a:r>
            <a:r>
              <a:rPr lang="zh-CN" altLang="zh-CN" dirty="0" smtClean="0"/>
              <a:t>的</a:t>
            </a:r>
            <a:r>
              <a:rPr lang="zh-CN" altLang="zh-CN" dirty="0"/>
              <a:t>供货能力，聚合了分散的原材料资源，在市场上形成了一股力量，在原材料日趋紧俏的趋势下，提高了市场交易上的话语权和议价能力。第三方服务平台连接着分散的交易双方，</a:t>
            </a:r>
            <a:r>
              <a:rPr lang="zh-CN" altLang="zh-CN" dirty="0" smtClean="0"/>
              <a:t>为</a:t>
            </a:r>
            <a:r>
              <a:rPr lang="zh-CN" altLang="en-US" dirty="0" smtClean="0"/>
              <a:t>槟榔初加工厂</a:t>
            </a:r>
            <a:r>
              <a:rPr lang="zh-CN" altLang="zh-CN" dirty="0" smtClean="0"/>
              <a:t>提供</a:t>
            </a:r>
            <a:r>
              <a:rPr lang="zh-CN" altLang="zh-CN" dirty="0"/>
              <a:t>市场销售渠道，接受客户委托开展槟榔干果代销服务。</a:t>
            </a:r>
            <a:endParaRPr lang="zh-CN" altLang="en-US" dirty="0"/>
          </a:p>
        </p:txBody>
      </p:sp>
    </p:spTree>
    <p:extLst>
      <p:ext uri="{BB962C8B-B14F-4D97-AF65-F5344CB8AC3E}">
        <p14:creationId xmlns:p14="http://schemas.microsoft.com/office/powerpoint/2010/main" val="21469479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项目业务单元</a:t>
            </a:r>
            <a:endParaRPr lang="zh-CN" altLang="en-US" sz="2800" b="1" dirty="0">
              <a:solidFill>
                <a:schemeClr val="accent6">
                  <a:lumMod val="75000"/>
                </a:schemeClr>
              </a:solidFill>
            </a:endParaRPr>
          </a:p>
        </p:txBody>
      </p:sp>
      <p:sp>
        <p:nvSpPr>
          <p:cNvPr id="6" name="TextBox 5"/>
          <p:cNvSpPr txBox="1"/>
          <p:nvPr/>
        </p:nvSpPr>
        <p:spPr>
          <a:xfrm>
            <a:off x="683568" y="1129308"/>
            <a:ext cx="6984776" cy="400110"/>
          </a:xfrm>
          <a:prstGeom prst="rect">
            <a:avLst/>
          </a:prstGeom>
          <a:noFill/>
        </p:spPr>
        <p:txBody>
          <a:bodyPr wrap="square" rtlCol="0">
            <a:spAutoFit/>
          </a:bodyPr>
          <a:lstStyle/>
          <a:p>
            <a:r>
              <a:rPr lang="zh-CN" altLang="zh-CN" u="sng" dirty="0">
                <a:solidFill>
                  <a:schemeClr val="accent1"/>
                </a:solidFill>
              </a:rPr>
              <a:t>质押物清算</a:t>
            </a:r>
            <a:endParaRPr lang="zh-CN" altLang="en-US" u="sng" dirty="0">
              <a:solidFill>
                <a:schemeClr val="accent1"/>
              </a:solidFill>
            </a:endParaRPr>
          </a:p>
        </p:txBody>
      </p:sp>
      <p:sp>
        <p:nvSpPr>
          <p:cNvPr id="7" name="矩形 6"/>
          <p:cNvSpPr/>
          <p:nvPr/>
        </p:nvSpPr>
        <p:spPr>
          <a:xfrm>
            <a:off x="683568" y="1561356"/>
            <a:ext cx="7992888" cy="1886286"/>
          </a:xfrm>
          <a:prstGeom prst="rect">
            <a:avLst/>
          </a:prstGeom>
        </p:spPr>
        <p:txBody>
          <a:bodyPr wrap="square">
            <a:spAutoFit/>
          </a:bodyPr>
          <a:lstStyle/>
          <a:p>
            <a:pPr>
              <a:lnSpc>
                <a:spcPct val="150000"/>
              </a:lnSpc>
            </a:pPr>
            <a:r>
              <a:rPr lang="zh-CN" altLang="zh-CN" dirty="0"/>
              <a:t>当货主在贷款到期未能偿还贷款，或者在存货价值贬值超过警戒线后，未能按照约定偿还贷款时，将启动质押货物强制清算机制，由第三方服务平台通过拍卖方式或者由参与“融通仓”项目的湖南深加工企业按照约定收购，所得货款用于偿还贷款和相关服务费用。</a:t>
            </a:r>
            <a:endParaRPr lang="zh-CN" altLang="en-US" dirty="0"/>
          </a:p>
        </p:txBody>
      </p:sp>
    </p:spTree>
    <p:extLst>
      <p:ext uri="{BB962C8B-B14F-4D97-AF65-F5344CB8AC3E}">
        <p14:creationId xmlns:p14="http://schemas.microsoft.com/office/powerpoint/2010/main" val="40190789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项目业务单元</a:t>
            </a:r>
            <a:endParaRPr lang="zh-CN" altLang="en-US" sz="2800" b="1" dirty="0">
              <a:solidFill>
                <a:schemeClr val="accent6">
                  <a:lumMod val="75000"/>
                </a:schemeClr>
              </a:solidFill>
            </a:endParaRPr>
          </a:p>
        </p:txBody>
      </p:sp>
      <p:sp>
        <p:nvSpPr>
          <p:cNvPr id="6" name="TextBox 5"/>
          <p:cNvSpPr txBox="1"/>
          <p:nvPr/>
        </p:nvSpPr>
        <p:spPr>
          <a:xfrm>
            <a:off x="683568" y="1129308"/>
            <a:ext cx="6984776" cy="400110"/>
          </a:xfrm>
          <a:prstGeom prst="rect">
            <a:avLst/>
          </a:prstGeom>
          <a:noFill/>
        </p:spPr>
        <p:txBody>
          <a:bodyPr wrap="square" rtlCol="0">
            <a:spAutoFit/>
          </a:bodyPr>
          <a:lstStyle/>
          <a:p>
            <a:r>
              <a:rPr lang="zh-CN" altLang="en-US" u="sng" dirty="0" smtClean="0">
                <a:solidFill>
                  <a:schemeClr val="accent1"/>
                </a:solidFill>
              </a:rPr>
              <a:t>导入政策扶持</a:t>
            </a:r>
            <a:endParaRPr lang="zh-CN" altLang="en-US" u="sng" dirty="0">
              <a:solidFill>
                <a:schemeClr val="accent1"/>
              </a:solidFill>
            </a:endParaRPr>
          </a:p>
        </p:txBody>
      </p:sp>
      <p:sp>
        <p:nvSpPr>
          <p:cNvPr id="7" name="矩形 6"/>
          <p:cNvSpPr/>
          <p:nvPr/>
        </p:nvSpPr>
        <p:spPr>
          <a:xfrm>
            <a:off x="683568" y="1561356"/>
            <a:ext cx="7992888" cy="2400657"/>
          </a:xfrm>
          <a:prstGeom prst="rect">
            <a:avLst/>
          </a:prstGeom>
        </p:spPr>
        <p:txBody>
          <a:bodyPr wrap="square">
            <a:spAutoFit/>
          </a:bodyPr>
          <a:lstStyle/>
          <a:p>
            <a:pPr>
              <a:lnSpc>
                <a:spcPct val="150000"/>
              </a:lnSpc>
            </a:pPr>
            <a:r>
              <a:rPr lang="zh-CN" altLang="en-US" dirty="0" smtClean="0"/>
              <a:t>第三方服务平台与政府沟通，从扶持本地特色支柱产业、规范市场交易、提升本地产业影响力、推动产业升级等角度出台产业扶持政策，以贷款贴息、交易补贴等方式，鼓励海南槟榔初加工企业参与第三方服务平台服务，</a:t>
            </a:r>
            <a:r>
              <a:rPr lang="zh-CN" altLang="zh-CN" dirty="0"/>
              <a:t>帮助相关主体解决资金不足、市场信息缺失、产品销售困难等实际问题，</a:t>
            </a:r>
            <a:r>
              <a:rPr lang="zh-CN" altLang="en-US" dirty="0" smtClean="0"/>
              <a:t>做大平台影响力</a:t>
            </a:r>
            <a:r>
              <a:rPr lang="zh-CN" altLang="zh-CN" dirty="0" smtClean="0"/>
              <a:t>。</a:t>
            </a:r>
            <a:endParaRPr lang="zh-CN" altLang="en-US" dirty="0"/>
          </a:p>
        </p:txBody>
      </p:sp>
    </p:spTree>
    <p:extLst>
      <p:ext uri="{BB962C8B-B14F-4D97-AF65-F5344CB8AC3E}">
        <p14:creationId xmlns:p14="http://schemas.microsoft.com/office/powerpoint/2010/main" val="305037530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与海发控合作探讨</a:t>
            </a:r>
            <a:endParaRPr lang="zh-CN" altLang="en-US" sz="2800" b="1" dirty="0">
              <a:solidFill>
                <a:schemeClr val="accent6">
                  <a:lumMod val="75000"/>
                </a:schemeClr>
              </a:solidFill>
            </a:endParaRPr>
          </a:p>
        </p:txBody>
      </p:sp>
      <p:sp>
        <p:nvSpPr>
          <p:cNvPr id="5" name="TextBox 4"/>
          <p:cNvSpPr txBox="1"/>
          <p:nvPr/>
        </p:nvSpPr>
        <p:spPr>
          <a:xfrm>
            <a:off x="683568" y="1417340"/>
            <a:ext cx="7416824" cy="2492990"/>
          </a:xfrm>
          <a:prstGeom prst="rect">
            <a:avLst/>
          </a:prstGeom>
          <a:noFill/>
        </p:spPr>
        <p:txBody>
          <a:bodyPr wrap="square" rtlCol="0">
            <a:spAutoFit/>
          </a:bodyPr>
          <a:lstStyle/>
          <a:p>
            <a:pPr>
              <a:lnSpc>
                <a:spcPct val="150000"/>
              </a:lnSpc>
            </a:pPr>
            <a:r>
              <a:rPr lang="zh-CN" altLang="en-US" sz="2400" dirty="0" smtClean="0">
                <a:solidFill>
                  <a:schemeClr val="tx2"/>
                </a:solidFill>
              </a:rPr>
              <a:t>一、股权投资，整合资源，共建槟榔产业服务平台。</a:t>
            </a:r>
            <a:endParaRPr lang="en-US" altLang="zh-CN" sz="2400" dirty="0" smtClean="0">
              <a:solidFill>
                <a:schemeClr val="tx2"/>
              </a:solidFill>
            </a:endParaRPr>
          </a:p>
          <a:p>
            <a:pPr>
              <a:lnSpc>
                <a:spcPct val="150000"/>
              </a:lnSpc>
            </a:pPr>
            <a:r>
              <a:rPr lang="zh-CN" altLang="en-US" dirty="0" smtClean="0"/>
              <a:t>        海发控和多元公司进行深度合作，进行团队、资金、资源的整合，重新谋划槟榔产业第三方服务平台的发展战略目标和实施计划，海发控侧重于对接政府资源，导入金融资本，搭建槟榔产品交易平台。</a:t>
            </a:r>
            <a:endParaRPr lang="zh-CN" altLang="en-US" dirty="0"/>
          </a:p>
        </p:txBody>
      </p:sp>
    </p:spTree>
    <p:extLst>
      <p:ext uri="{BB962C8B-B14F-4D97-AF65-F5344CB8AC3E}">
        <p14:creationId xmlns:p14="http://schemas.microsoft.com/office/powerpoint/2010/main" val="1311968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与海发控合作探讨</a:t>
            </a:r>
            <a:endParaRPr lang="zh-CN" altLang="en-US" sz="2800" b="1" dirty="0">
              <a:solidFill>
                <a:schemeClr val="accent6">
                  <a:lumMod val="75000"/>
                </a:schemeClr>
              </a:solidFill>
            </a:endParaRPr>
          </a:p>
        </p:txBody>
      </p:sp>
      <p:sp>
        <p:nvSpPr>
          <p:cNvPr id="5" name="TextBox 4"/>
          <p:cNvSpPr txBox="1"/>
          <p:nvPr/>
        </p:nvSpPr>
        <p:spPr>
          <a:xfrm>
            <a:off x="683568" y="1417340"/>
            <a:ext cx="7416824" cy="3416320"/>
          </a:xfrm>
          <a:prstGeom prst="rect">
            <a:avLst/>
          </a:prstGeom>
          <a:noFill/>
        </p:spPr>
        <p:txBody>
          <a:bodyPr wrap="square" rtlCol="0">
            <a:spAutoFit/>
          </a:bodyPr>
          <a:lstStyle/>
          <a:p>
            <a:pPr>
              <a:lnSpc>
                <a:spcPct val="150000"/>
              </a:lnSpc>
            </a:pPr>
            <a:r>
              <a:rPr lang="zh-CN" altLang="en-US" sz="2400" dirty="0" smtClean="0">
                <a:solidFill>
                  <a:schemeClr val="tx2"/>
                </a:solidFill>
              </a:rPr>
              <a:t>二、共创槟榔产业发展基金。</a:t>
            </a:r>
            <a:endParaRPr lang="en-US" altLang="zh-CN" sz="2400" dirty="0" smtClean="0">
              <a:solidFill>
                <a:schemeClr val="tx2"/>
              </a:solidFill>
            </a:endParaRPr>
          </a:p>
          <a:p>
            <a:pPr>
              <a:lnSpc>
                <a:spcPct val="150000"/>
              </a:lnSpc>
            </a:pPr>
            <a:r>
              <a:rPr lang="zh-CN" altLang="en-US" dirty="0" smtClean="0"/>
              <a:t>        争取政府的产业引导基金，按照去年海南省财政厅和农业厅设立海南省热带农业产业发展基金的模式，政府出资</a:t>
            </a:r>
            <a:r>
              <a:rPr lang="en-US" altLang="zh-CN" dirty="0" smtClean="0"/>
              <a:t>1</a:t>
            </a:r>
            <a:r>
              <a:rPr lang="zh-CN" altLang="en-US" dirty="0" smtClean="0"/>
              <a:t>亿元，资金管理人对外募集</a:t>
            </a:r>
            <a:r>
              <a:rPr lang="en-US" altLang="zh-CN" dirty="0" smtClean="0"/>
              <a:t>4</a:t>
            </a:r>
            <a:r>
              <a:rPr lang="zh-CN" altLang="en-US" dirty="0" smtClean="0"/>
              <a:t>亿元，主要用于投资本地热带农业产业。</a:t>
            </a:r>
            <a:endParaRPr lang="en-US" altLang="zh-CN" dirty="0" smtClean="0"/>
          </a:p>
          <a:p>
            <a:pPr>
              <a:lnSpc>
                <a:spcPct val="150000"/>
              </a:lnSpc>
            </a:pPr>
            <a:r>
              <a:rPr lang="en-US" altLang="zh-CN" dirty="0"/>
              <a:t> </a:t>
            </a:r>
            <a:r>
              <a:rPr lang="en-US" altLang="zh-CN" dirty="0" smtClean="0"/>
              <a:t>       </a:t>
            </a:r>
            <a:r>
              <a:rPr lang="zh-CN" altLang="en-US" dirty="0" smtClean="0"/>
              <a:t>产业发展基金向槟榔种植、收购、初加工、交易等环节的投资，探索供应链金融模式，在槟榔产业第三方服务平台上形成以资金流带动物流，聚合信息流的格局。</a:t>
            </a:r>
            <a:endParaRPr lang="zh-CN" altLang="en-US" dirty="0"/>
          </a:p>
        </p:txBody>
      </p:sp>
    </p:spTree>
    <p:extLst>
      <p:ext uri="{BB962C8B-B14F-4D97-AF65-F5344CB8AC3E}">
        <p14:creationId xmlns:p14="http://schemas.microsoft.com/office/powerpoint/2010/main" val="1876787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发展槟榔标准化种植示范园</a:t>
            </a:r>
            <a:endParaRPr lang="zh-CN" altLang="en-US" sz="2800" b="1" dirty="0">
              <a:solidFill>
                <a:schemeClr val="accent6">
                  <a:lumMod val="75000"/>
                </a:schemeClr>
              </a:solidFill>
            </a:endParaRPr>
          </a:p>
        </p:txBody>
      </p:sp>
      <p:sp>
        <p:nvSpPr>
          <p:cNvPr id="6" name="矩形 5"/>
          <p:cNvSpPr/>
          <p:nvPr/>
        </p:nvSpPr>
        <p:spPr>
          <a:xfrm>
            <a:off x="323527" y="1057300"/>
            <a:ext cx="5213845" cy="2862322"/>
          </a:xfrm>
          <a:prstGeom prst="rect">
            <a:avLst/>
          </a:prstGeom>
        </p:spPr>
        <p:txBody>
          <a:bodyPr wrap="square">
            <a:spAutoFit/>
          </a:bodyPr>
          <a:lstStyle/>
          <a:p>
            <a:pPr>
              <a:lnSpc>
                <a:spcPct val="150000"/>
              </a:lnSpc>
            </a:pPr>
            <a:r>
              <a:rPr lang="zh-CN" altLang="en-US" dirty="0"/>
              <a:t>依托技术研发成果，积极与政府相关部门沟通</a:t>
            </a:r>
            <a:r>
              <a:rPr lang="zh-CN" altLang="en-US" dirty="0" smtClean="0"/>
              <a:t>，推广“政府</a:t>
            </a:r>
            <a:r>
              <a:rPr lang="en-US" altLang="zh-CN" dirty="0" smtClean="0"/>
              <a:t>+</a:t>
            </a:r>
            <a:r>
              <a:rPr lang="zh-CN" altLang="en-US" dirty="0" smtClean="0"/>
              <a:t>金融</a:t>
            </a:r>
            <a:r>
              <a:rPr lang="en-US" altLang="zh-CN" dirty="0" smtClean="0"/>
              <a:t>+</a:t>
            </a:r>
            <a:r>
              <a:rPr lang="zh-CN" altLang="en-US" dirty="0" smtClean="0"/>
              <a:t>科研</a:t>
            </a:r>
            <a:r>
              <a:rPr lang="zh-CN" altLang="en-US" dirty="0"/>
              <a:t>机构</a:t>
            </a:r>
            <a:r>
              <a:rPr lang="en-US" altLang="zh-CN" dirty="0" smtClean="0"/>
              <a:t>+</a:t>
            </a:r>
            <a:r>
              <a:rPr lang="zh-CN" altLang="en-US" dirty="0" smtClean="0"/>
              <a:t>产业服务平台</a:t>
            </a:r>
            <a:r>
              <a:rPr lang="en-US" altLang="zh-CN" dirty="0" smtClean="0"/>
              <a:t>+</a:t>
            </a:r>
            <a:r>
              <a:rPr lang="zh-CN" altLang="en-US" dirty="0"/>
              <a:t>种植园”的产业化发展模式，在槟榔主产区创建槟榔种植示范园，为农户提供槟榔种植管理、培训、融资、信息、农资采购、槟榔鲜果采摘和销售等技术服务，帮助</a:t>
            </a:r>
            <a:r>
              <a:rPr lang="zh-CN" altLang="en-US" dirty="0" smtClean="0"/>
              <a:t>农户</a:t>
            </a:r>
            <a:r>
              <a:rPr lang="zh-CN" altLang="en-US" dirty="0"/>
              <a:t>增</a:t>
            </a:r>
            <a:endParaRPr lang="en-US" altLang="zh-CN" dirty="0" smtClean="0"/>
          </a:p>
        </p:txBody>
      </p:sp>
      <p:pic>
        <p:nvPicPr>
          <p:cNvPr id="4098" name="Picture 2" descr="C:\Users\Administrator\Desktop\宣传画册图片\手机网站封面\示范园.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1345332"/>
            <a:ext cx="3427115" cy="2428937"/>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323528" y="3793604"/>
            <a:ext cx="8640960" cy="1015663"/>
          </a:xfrm>
          <a:prstGeom prst="rect">
            <a:avLst/>
          </a:prstGeom>
        </p:spPr>
        <p:txBody>
          <a:bodyPr wrap="square">
            <a:spAutoFit/>
          </a:bodyPr>
          <a:lstStyle/>
          <a:p>
            <a:pPr>
              <a:lnSpc>
                <a:spcPct val="150000"/>
              </a:lnSpc>
            </a:pPr>
            <a:r>
              <a:rPr lang="zh-CN" altLang="en-US" dirty="0" smtClean="0"/>
              <a:t>收</a:t>
            </a:r>
            <a:r>
              <a:rPr lang="zh-CN" altLang="en-US" dirty="0"/>
              <a:t>，提升槟榔产业化水平</a:t>
            </a:r>
            <a:r>
              <a:rPr lang="zh-CN" altLang="en-US" dirty="0" smtClean="0"/>
              <a:t>。</a:t>
            </a:r>
            <a:r>
              <a:rPr lang="zh-CN" altLang="zh-CN" dirty="0" smtClean="0"/>
              <a:t>目前</a:t>
            </a:r>
            <a:r>
              <a:rPr lang="zh-CN" altLang="zh-CN" dirty="0"/>
              <a:t>已经在海南万宁、琼海、琼中、</a:t>
            </a:r>
            <a:r>
              <a:rPr lang="zh-CN" altLang="en-US" dirty="0"/>
              <a:t>定安</a:t>
            </a:r>
            <a:r>
              <a:rPr lang="zh-CN" altLang="zh-CN" dirty="0"/>
              <a:t>、保亭等地建立总面积超万亩的多个标准化种植示范园。</a:t>
            </a:r>
            <a:endParaRPr lang="zh-CN" altLang="en-US" dirty="0"/>
          </a:p>
        </p:txBody>
      </p:sp>
    </p:spTree>
    <p:extLst>
      <p:ext uri="{BB962C8B-B14F-4D97-AF65-F5344CB8AC3E}">
        <p14:creationId xmlns:p14="http://schemas.microsoft.com/office/powerpoint/2010/main" val="202205995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与海发控合作探讨</a:t>
            </a:r>
            <a:endParaRPr lang="zh-CN" altLang="en-US" sz="2800" b="1" dirty="0">
              <a:solidFill>
                <a:schemeClr val="accent6">
                  <a:lumMod val="75000"/>
                </a:schemeClr>
              </a:solidFill>
            </a:endParaRPr>
          </a:p>
        </p:txBody>
      </p:sp>
      <p:sp>
        <p:nvSpPr>
          <p:cNvPr id="5" name="TextBox 4"/>
          <p:cNvSpPr txBox="1"/>
          <p:nvPr/>
        </p:nvSpPr>
        <p:spPr>
          <a:xfrm>
            <a:off x="683568" y="1417340"/>
            <a:ext cx="7416824" cy="2031325"/>
          </a:xfrm>
          <a:prstGeom prst="rect">
            <a:avLst/>
          </a:prstGeom>
          <a:noFill/>
        </p:spPr>
        <p:txBody>
          <a:bodyPr wrap="square" rtlCol="0">
            <a:spAutoFit/>
          </a:bodyPr>
          <a:lstStyle/>
          <a:p>
            <a:pPr>
              <a:lnSpc>
                <a:spcPct val="150000"/>
              </a:lnSpc>
            </a:pPr>
            <a:r>
              <a:rPr lang="zh-CN" altLang="en-US" sz="2400" dirty="0" smtClean="0">
                <a:solidFill>
                  <a:schemeClr val="tx2"/>
                </a:solidFill>
              </a:rPr>
              <a:t>三、作为资金提供方参与融通仓项目。</a:t>
            </a:r>
            <a:endParaRPr lang="en-US" altLang="zh-CN" sz="2400" dirty="0" smtClean="0">
              <a:solidFill>
                <a:schemeClr val="tx2"/>
              </a:solidFill>
            </a:endParaRPr>
          </a:p>
          <a:p>
            <a:pPr>
              <a:lnSpc>
                <a:spcPct val="150000"/>
              </a:lnSpc>
            </a:pPr>
            <a:r>
              <a:rPr lang="zh-CN" altLang="en-US" dirty="0" smtClean="0"/>
              <a:t>        以资金供给方的角色参与融通仓项目，利用杆杠（多元公司与琼海国民村镇银行谈的比例是</a:t>
            </a:r>
            <a:r>
              <a:rPr lang="en-US" altLang="zh-CN" dirty="0" smtClean="0"/>
              <a:t>1</a:t>
            </a:r>
            <a:r>
              <a:rPr lang="zh-CN" altLang="en-US" dirty="0" smtClean="0"/>
              <a:t>：</a:t>
            </a:r>
            <a:r>
              <a:rPr lang="en-US" altLang="zh-CN" dirty="0" smtClean="0"/>
              <a:t>3</a:t>
            </a:r>
            <a:r>
              <a:rPr lang="zh-CN" altLang="en-US" dirty="0" smtClean="0"/>
              <a:t>），撬动银行资金，对槟榔初加工厂放贷，获取贷款利息。</a:t>
            </a:r>
            <a:endParaRPr lang="zh-CN" altLang="en-US" dirty="0"/>
          </a:p>
        </p:txBody>
      </p:sp>
    </p:spTree>
    <p:extLst>
      <p:ext uri="{BB962C8B-B14F-4D97-AF65-F5344CB8AC3E}">
        <p14:creationId xmlns:p14="http://schemas.microsoft.com/office/powerpoint/2010/main" val="30892900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接连接符 2"/>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23528" y="174040"/>
            <a:ext cx="6336704" cy="523220"/>
          </a:xfrm>
          <a:prstGeom prst="rect">
            <a:avLst/>
          </a:prstGeom>
          <a:noFill/>
        </p:spPr>
        <p:txBody>
          <a:bodyPr wrap="square" rtlCol="0">
            <a:spAutoFit/>
          </a:bodyPr>
          <a:lstStyle/>
          <a:p>
            <a:r>
              <a:rPr lang="zh-CN" altLang="en-US" sz="2800" b="1" dirty="0" smtClean="0">
                <a:solidFill>
                  <a:schemeClr val="accent6">
                    <a:lumMod val="75000"/>
                  </a:schemeClr>
                </a:solidFill>
              </a:rPr>
              <a:t>与海发控合作探讨</a:t>
            </a:r>
            <a:endParaRPr lang="zh-CN" altLang="en-US" sz="2800" b="1" dirty="0">
              <a:solidFill>
                <a:schemeClr val="accent6">
                  <a:lumMod val="75000"/>
                </a:schemeClr>
              </a:solidFill>
            </a:endParaRPr>
          </a:p>
        </p:txBody>
      </p:sp>
      <p:sp>
        <p:nvSpPr>
          <p:cNvPr id="5" name="TextBox 4"/>
          <p:cNvSpPr txBox="1"/>
          <p:nvPr/>
        </p:nvSpPr>
        <p:spPr>
          <a:xfrm>
            <a:off x="683568" y="1417340"/>
            <a:ext cx="7416824" cy="2492990"/>
          </a:xfrm>
          <a:prstGeom prst="rect">
            <a:avLst/>
          </a:prstGeom>
          <a:noFill/>
        </p:spPr>
        <p:txBody>
          <a:bodyPr wrap="square" rtlCol="0">
            <a:spAutoFit/>
          </a:bodyPr>
          <a:lstStyle/>
          <a:p>
            <a:pPr>
              <a:lnSpc>
                <a:spcPct val="150000"/>
              </a:lnSpc>
            </a:pPr>
            <a:r>
              <a:rPr lang="zh-CN" altLang="en-US" sz="2400" dirty="0" smtClean="0">
                <a:solidFill>
                  <a:schemeClr val="tx2"/>
                </a:solidFill>
              </a:rPr>
              <a:t>四、探索槟榔产业供应链金融模式。</a:t>
            </a:r>
            <a:endParaRPr lang="en-US" altLang="zh-CN" sz="2400" dirty="0" smtClean="0">
              <a:solidFill>
                <a:schemeClr val="tx2"/>
              </a:solidFill>
            </a:endParaRPr>
          </a:p>
          <a:p>
            <a:pPr>
              <a:lnSpc>
                <a:spcPct val="150000"/>
              </a:lnSpc>
            </a:pPr>
            <a:r>
              <a:rPr lang="zh-CN" altLang="en-US" dirty="0" smtClean="0"/>
              <a:t>        整合双方的资源，依托各自行业经验，站在产业链的角度，探索供应链金融模式，优化产业资源配置，打造良好的产业金融生态系统，规范市场交易、减少交易成本，为产业外资金进入金融产业搭桥铺路。</a:t>
            </a:r>
            <a:endParaRPr lang="zh-CN" altLang="en-US" dirty="0"/>
          </a:p>
        </p:txBody>
      </p:sp>
    </p:spTree>
    <p:extLst>
      <p:ext uri="{BB962C8B-B14F-4D97-AF65-F5344CB8AC3E}">
        <p14:creationId xmlns:p14="http://schemas.microsoft.com/office/powerpoint/2010/main" val="277188526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017"/>
            <a:ext cx="9144001"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组合 1"/>
          <p:cNvGrpSpPr/>
          <p:nvPr/>
        </p:nvGrpSpPr>
        <p:grpSpPr>
          <a:xfrm>
            <a:off x="118181" y="731168"/>
            <a:ext cx="4695243" cy="4371280"/>
            <a:chOff x="118181" y="731168"/>
            <a:chExt cx="4695243" cy="4371280"/>
          </a:xfrm>
        </p:grpSpPr>
        <p:pic>
          <p:nvPicPr>
            <p:cNvPr id="3077" name="Picture 5" descr="C:\Users\Administrator\Desktop\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402" y="1945627"/>
              <a:ext cx="1329954" cy="178443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Administrator\Desktop\网站pic\鲜果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1256" y="4445868"/>
              <a:ext cx="753988" cy="65658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Administrator\Desktop\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570" y="3764822"/>
              <a:ext cx="780110" cy="64960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Administrator\Desktop\22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96766" y="3790224"/>
              <a:ext cx="735521" cy="616676"/>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Administrator\Desktop\333.png"/>
            <p:cNvPicPr>
              <a:picLocks noChangeAspect="1" noChangeArrowheads="1"/>
            </p:cNvPicPr>
            <p:nvPr/>
          </p:nvPicPr>
          <p:blipFill rotWithShape="1">
            <a:blip r:embed="rId7">
              <a:extLst>
                <a:ext uri="{28A0092B-C50C-407E-A947-70E740481C1C}">
                  <a14:useLocalDpi xmlns:a14="http://schemas.microsoft.com/office/drawing/2010/main" val="0"/>
                </a:ext>
              </a:extLst>
            </a:blip>
            <a:srcRect t="10361" b="8168"/>
            <a:stretch/>
          </p:blipFill>
          <p:spPr bwMode="auto">
            <a:xfrm>
              <a:off x="1704380" y="3073524"/>
              <a:ext cx="759420" cy="65653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Administrator\Desktop\44.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80644" y="3752122"/>
              <a:ext cx="732780" cy="718551"/>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Administrator\Desktop\555.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04381" y="4415445"/>
              <a:ext cx="759419" cy="66455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ministrator\Desktop\1.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181" y="731168"/>
              <a:ext cx="1280318" cy="50323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Box 2"/>
          <p:cNvSpPr txBox="1"/>
          <p:nvPr/>
        </p:nvSpPr>
        <p:spPr>
          <a:xfrm>
            <a:off x="4447034" y="2401708"/>
            <a:ext cx="3565252" cy="769441"/>
          </a:xfrm>
          <a:prstGeom prst="rect">
            <a:avLst/>
          </a:prstGeom>
          <a:noFill/>
        </p:spPr>
        <p:txBody>
          <a:bodyPr wrap="square" rtlCol="0">
            <a:spAutoFit/>
          </a:bodyPr>
          <a:lstStyle/>
          <a:p>
            <a:pPr algn="ctr"/>
            <a:r>
              <a:rPr lang="zh-CN" altLang="en-US" sz="4400" b="1" kern="4600" spc="580" dirty="0" smtClean="0">
                <a:latin typeface="华文琥珀" panose="02010800040101010101" pitchFamily="2" charset="-122"/>
                <a:ea typeface="华文琥珀" panose="02010800040101010101" pitchFamily="2" charset="-122"/>
              </a:rPr>
              <a:t>谢谢！</a:t>
            </a:r>
            <a:endParaRPr lang="zh-CN" altLang="en-US" sz="4400" b="1" kern="4600" spc="580" dirty="0">
              <a:latin typeface="华文琥珀" panose="02010800040101010101" pitchFamily="2" charset="-122"/>
              <a:ea typeface="华文琥珀" panose="02010800040101010101" pitchFamily="2" charset="-122"/>
            </a:endParaRPr>
          </a:p>
        </p:txBody>
      </p:sp>
    </p:spTree>
    <p:extLst>
      <p:ext uri="{BB962C8B-B14F-4D97-AF65-F5344CB8AC3E}">
        <p14:creationId xmlns:p14="http://schemas.microsoft.com/office/powerpoint/2010/main" val="2618653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5089748"/>
            <a:ext cx="1280318" cy="50323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直接连接符 6"/>
          <p:cNvCxnSpPr/>
          <p:nvPr/>
        </p:nvCxnSpPr>
        <p:spPr>
          <a:xfrm>
            <a:off x="395536" y="697260"/>
            <a:ext cx="6264696" cy="0"/>
          </a:xfrm>
          <a:prstGeom prst="line">
            <a:avLst/>
          </a:prstGeom>
          <a:ln w="12700" cmpd="thinThick">
            <a:gradFill>
              <a:gsLst>
                <a:gs pos="0">
                  <a:srgbClr val="03D4A8"/>
                </a:gs>
                <a:gs pos="25000">
                  <a:srgbClr val="21D6E0"/>
                </a:gs>
                <a:gs pos="75000">
                  <a:srgbClr val="0087E6"/>
                </a:gs>
                <a:gs pos="100000">
                  <a:srgbClr val="005CBF"/>
                </a:gs>
              </a:gsLst>
              <a:lin ang="5400000" scaled="0"/>
            </a:gradFill>
          </a:ln>
          <a:effectLst>
            <a:innerShdw blurRad="63500" dist="50800" dir="135000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683568" y="841276"/>
            <a:ext cx="7992888" cy="4247317"/>
          </a:xfrm>
          <a:prstGeom prst="rect">
            <a:avLst/>
          </a:prstGeom>
        </p:spPr>
        <p:txBody>
          <a:bodyPr wrap="square">
            <a:spAutoFit/>
          </a:bodyPr>
          <a:lstStyle/>
          <a:p>
            <a:pPr>
              <a:lnSpc>
                <a:spcPct val="150000"/>
              </a:lnSpc>
            </a:pPr>
            <a:r>
              <a:rPr lang="zh-CN" altLang="zh-CN" dirty="0"/>
              <a:t>数据平台创建包括数据采集、数据整理、数据存储、数据分析、数据共享、数据应用、数据发布等工作模块。数据采集通过普查、抽样调查、实时数据监测、数据交换共享、互联网信息检索等方式，定期开展槟榔产业发展状况普查、不定期开展专项调查、连续性开展数据监测，及时收集槟榔全产业链数据。利用数据库管理技术对全部数据进行合并汇总、存储、查询，基于电脑终端和手机终端（</a:t>
            </a:r>
            <a:r>
              <a:rPr lang="en-US" altLang="zh-CN" dirty="0"/>
              <a:t>APP</a:t>
            </a:r>
            <a:r>
              <a:rPr lang="zh-CN" altLang="zh-CN" dirty="0"/>
              <a:t>）</a:t>
            </a:r>
            <a:r>
              <a:rPr lang="zh-CN" altLang="zh-CN" dirty="0" smtClean="0"/>
              <a:t>开发数据</a:t>
            </a:r>
            <a:r>
              <a:rPr lang="zh-CN" altLang="zh-CN" dirty="0"/>
              <a:t>应用系统，建立权威的产业信息发布平台，发布槟榔交易价格指数、产业发展状况报告和项目合作信息，增加信息透明度，解决信息不对称</a:t>
            </a:r>
            <a:r>
              <a:rPr lang="zh-CN" altLang="zh-CN" dirty="0" smtClean="0"/>
              <a:t>问题。</a:t>
            </a:r>
            <a:endParaRPr lang="zh-CN" altLang="en-US" dirty="0"/>
          </a:p>
        </p:txBody>
      </p:sp>
      <p:sp>
        <p:nvSpPr>
          <p:cNvPr id="9" name="TextBox 8"/>
          <p:cNvSpPr txBox="1"/>
          <p:nvPr/>
        </p:nvSpPr>
        <p:spPr>
          <a:xfrm>
            <a:off x="323528" y="174040"/>
            <a:ext cx="6336704" cy="523220"/>
          </a:xfrm>
          <a:prstGeom prst="rect">
            <a:avLst/>
          </a:prstGeom>
          <a:noFill/>
        </p:spPr>
        <p:txBody>
          <a:bodyPr wrap="square" rtlCol="0">
            <a:spAutoFit/>
          </a:bodyPr>
          <a:lstStyle/>
          <a:p>
            <a:r>
              <a:rPr lang="zh-CN" altLang="en-US" sz="2800" b="1" dirty="0">
                <a:solidFill>
                  <a:schemeClr val="accent6">
                    <a:lumMod val="75000"/>
                  </a:schemeClr>
                </a:solidFill>
              </a:rPr>
              <a:t>建设</a:t>
            </a:r>
            <a:r>
              <a:rPr lang="zh-CN" altLang="en-US" sz="2800" b="1" dirty="0" smtClean="0">
                <a:solidFill>
                  <a:schemeClr val="accent6">
                    <a:lumMod val="75000"/>
                  </a:schemeClr>
                </a:solidFill>
              </a:rPr>
              <a:t>槟榔产业数据平台</a:t>
            </a:r>
            <a:endParaRPr lang="zh-CN" altLang="en-US" sz="2800" b="1" dirty="0">
              <a:solidFill>
                <a:schemeClr val="accent6">
                  <a:lumMod val="75000"/>
                </a:schemeClr>
              </a:solidFill>
            </a:endParaRPr>
          </a:p>
        </p:txBody>
      </p:sp>
    </p:spTree>
    <p:extLst>
      <p:ext uri="{BB962C8B-B14F-4D97-AF65-F5344CB8AC3E}">
        <p14:creationId xmlns:p14="http://schemas.microsoft.com/office/powerpoint/2010/main" val="1516098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1446</TotalTime>
  <Words>4587</Words>
  <Application>Microsoft Office PowerPoint</Application>
  <PresentationFormat>全屏显示(16:10)</PresentationFormat>
  <Paragraphs>331</Paragraphs>
  <Slides>82</Slides>
  <Notes>2</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82</vt:i4>
      </vt:variant>
    </vt:vector>
  </HeadingPairs>
  <TitlesOfParts>
    <vt:vector size="93" baseType="lpstr">
      <vt:lpstr>BellCent NamNum BT</vt:lpstr>
      <vt:lpstr>等线 Light</vt:lpstr>
      <vt:lpstr>方正兰亭黑_GBK</vt:lpstr>
      <vt:lpstr>华文琥珀</vt:lpstr>
      <vt:lpstr>宋体</vt:lpstr>
      <vt:lpstr>微软雅黑</vt:lpstr>
      <vt:lpstr>幼圆</vt:lpstr>
      <vt:lpstr>Arial</vt:lpstr>
      <vt:lpstr>Calibri</vt:lpstr>
      <vt:lpstr>Office 主题​​</vt:lpstr>
      <vt:lpstr>工作表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ywa</dc:creator>
  <cp:lastModifiedBy>李雄峰</cp:lastModifiedBy>
  <cp:revision>210</cp:revision>
  <dcterms:created xsi:type="dcterms:W3CDTF">2016-11-15T12:51:06Z</dcterms:created>
  <dcterms:modified xsi:type="dcterms:W3CDTF">2017-06-05T13:05:53Z</dcterms:modified>
</cp:coreProperties>
</file>